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80"/>
  </p:notesMasterIdLst>
  <p:sldIdLst>
    <p:sldId id="256" r:id="rId2"/>
    <p:sldId id="442" r:id="rId3"/>
    <p:sldId id="257" r:id="rId4"/>
    <p:sldId id="443" r:id="rId5"/>
    <p:sldId id="445" r:id="rId6"/>
    <p:sldId id="449" r:id="rId7"/>
    <p:sldId id="446" r:id="rId8"/>
    <p:sldId id="478" r:id="rId9"/>
    <p:sldId id="306" r:id="rId10"/>
    <p:sldId id="450" r:id="rId11"/>
    <p:sldId id="456" r:id="rId12"/>
    <p:sldId id="457" r:id="rId13"/>
    <p:sldId id="458" r:id="rId14"/>
    <p:sldId id="459" r:id="rId15"/>
    <p:sldId id="258" r:id="rId16"/>
    <p:sldId id="325" r:id="rId17"/>
    <p:sldId id="432" r:id="rId18"/>
    <p:sldId id="326" r:id="rId19"/>
    <p:sldId id="309" r:id="rId20"/>
    <p:sldId id="328" r:id="rId21"/>
    <p:sldId id="433" r:id="rId22"/>
    <p:sldId id="330" r:id="rId23"/>
    <p:sldId id="329" r:id="rId24"/>
    <p:sldId id="312" r:id="rId25"/>
    <p:sldId id="434" r:id="rId26"/>
    <p:sldId id="460" r:id="rId27"/>
    <p:sldId id="411" r:id="rId28"/>
    <p:sldId id="412" r:id="rId29"/>
    <p:sldId id="413" r:id="rId30"/>
    <p:sldId id="415" r:id="rId31"/>
    <p:sldId id="504" r:id="rId32"/>
    <p:sldId id="486" r:id="rId33"/>
    <p:sldId id="487" r:id="rId34"/>
    <p:sldId id="488" r:id="rId35"/>
    <p:sldId id="489" r:id="rId36"/>
    <p:sldId id="490" r:id="rId37"/>
    <p:sldId id="506" r:id="rId38"/>
    <p:sldId id="462" r:id="rId39"/>
    <p:sldId id="494" r:id="rId40"/>
    <p:sldId id="492" r:id="rId41"/>
    <p:sldId id="493" r:id="rId42"/>
    <p:sldId id="476" r:id="rId43"/>
    <p:sldId id="465" r:id="rId44"/>
    <p:sldId id="466" r:id="rId45"/>
    <p:sldId id="467" r:id="rId46"/>
    <p:sldId id="468" r:id="rId47"/>
    <p:sldId id="469" r:id="rId48"/>
    <p:sldId id="470" r:id="rId49"/>
    <p:sldId id="471" r:id="rId50"/>
    <p:sldId id="472" r:id="rId51"/>
    <p:sldId id="473" r:id="rId52"/>
    <p:sldId id="474" r:id="rId53"/>
    <p:sldId id="475" r:id="rId54"/>
    <p:sldId id="495" r:id="rId55"/>
    <p:sldId id="496" r:id="rId56"/>
    <p:sldId id="497" r:id="rId57"/>
    <p:sldId id="498" r:id="rId58"/>
    <p:sldId id="499" r:id="rId59"/>
    <p:sldId id="500" r:id="rId60"/>
    <p:sldId id="501" r:id="rId61"/>
    <p:sldId id="502" r:id="rId62"/>
    <p:sldId id="503" r:id="rId63"/>
    <p:sldId id="305" r:id="rId64"/>
    <p:sldId id="461" r:id="rId65"/>
    <p:sldId id="505" r:id="rId66"/>
    <p:sldId id="334" r:id="rId67"/>
    <p:sldId id="335" r:id="rId68"/>
    <p:sldId id="336" r:id="rId69"/>
    <p:sldId id="337" r:id="rId70"/>
    <p:sldId id="338" r:id="rId71"/>
    <p:sldId id="437" r:id="rId72"/>
    <p:sldId id="438" r:id="rId73"/>
    <p:sldId id="439" r:id="rId74"/>
    <p:sldId id="440" r:id="rId75"/>
    <p:sldId id="340" r:id="rId76"/>
    <p:sldId id="453" r:id="rId77"/>
    <p:sldId id="454" r:id="rId78"/>
    <p:sldId id="455" r:id="rId79"/>
  </p:sldIdLst>
  <p:sldSz cx="9144000" cy="6858000" type="screen4x3"/>
  <p:notesSz cx="6888163" cy="100218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A8"/>
    <a:srgbClr val="59090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p:cViewPr>
        <p:scale>
          <a:sx n="100" d="100"/>
          <a:sy n="100" d="100"/>
        </p:scale>
        <p:origin x="-426" y="-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A3897-0334-429D-A662-7D541D77D684}" type="doc">
      <dgm:prSet loTypeId="urn:microsoft.com/office/officeart/2005/8/layout/arrow2" loCatId="process" qsTypeId="urn:microsoft.com/office/officeart/2005/8/quickstyle/simple1" qsCatId="simple" csTypeId="urn:microsoft.com/office/officeart/2005/8/colors/accent1_2" csCatId="accent1" phldr="1"/>
      <dgm:spPr/>
    </dgm:pt>
    <dgm:pt modelId="{0F803C16-E8DD-4198-8B69-ABDABC9BDCBE}">
      <dgm:prSet phldrT="[Testo]"/>
      <dgm:spPr/>
      <dgm:t>
        <a:bodyPr/>
        <a:lstStyle/>
        <a:p>
          <a:r>
            <a:rPr lang="it-IT" dirty="0" smtClean="0"/>
            <a:t>Scuola dell’ infanzia</a:t>
          </a:r>
        </a:p>
      </dgm:t>
    </dgm:pt>
    <dgm:pt modelId="{ADE55F3A-A0D9-44EC-B5A2-9FCC3DDFE88F}" type="parTrans" cxnId="{2F2FF37A-7B14-498B-BA21-E975F8A32DEA}">
      <dgm:prSet/>
      <dgm:spPr/>
      <dgm:t>
        <a:bodyPr/>
        <a:lstStyle/>
        <a:p>
          <a:endParaRPr lang="it-IT"/>
        </a:p>
      </dgm:t>
    </dgm:pt>
    <dgm:pt modelId="{36258FBC-E748-40E2-A7EE-7A6D14FD6F2D}" type="sibTrans" cxnId="{2F2FF37A-7B14-498B-BA21-E975F8A32DEA}">
      <dgm:prSet/>
      <dgm:spPr/>
      <dgm:t>
        <a:bodyPr/>
        <a:lstStyle/>
        <a:p>
          <a:endParaRPr lang="it-IT"/>
        </a:p>
      </dgm:t>
    </dgm:pt>
    <dgm:pt modelId="{4AE0D468-0822-49E8-9C33-41CF150DCCC5}">
      <dgm:prSet phldrT="[Testo]"/>
      <dgm:spPr/>
      <dgm:t>
        <a:bodyPr/>
        <a:lstStyle/>
        <a:p>
          <a:r>
            <a:rPr lang="it-IT" dirty="0" smtClean="0"/>
            <a:t>Scuola elementare</a:t>
          </a:r>
          <a:endParaRPr lang="it-IT" dirty="0"/>
        </a:p>
      </dgm:t>
    </dgm:pt>
    <dgm:pt modelId="{579B94A1-7BD3-484F-A434-67EA5C0593AD}" type="parTrans" cxnId="{5CAB0EED-888F-4AF8-A212-768B90F343E3}">
      <dgm:prSet/>
      <dgm:spPr/>
      <dgm:t>
        <a:bodyPr/>
        <a:lstStyle/>
        <a:p>
          <a:endParaRPr lang="it-IT"/>
        </a:p>
      </dgm:t>
    </dgm:pt>
    <dgm:pt modelId="{AC0AE72D-5205-4F1B-B942-5A9855E12663}" type="sibTrans" cxnId="{5CAB0EED-888F-4AF8-A212-768B90F343E3}">
      <dgm:prSet/>
      <dgm:spPr/>
      <dgm:t>
        <a:bodyPr/>
        <a:lstStyle/>
        <a:p>
          <a:endParaRPr lang="it-IT"/>
        </a:p>
      </dgm:t>
    </dgm:pt>
    <dgm:pt modelId="{B2E9850E-F358-4FEC-AFB0-81B851A8CA9D}">
      <dgm:prSet phldrT="[Testo]"/>
      <dgm:spPr/>
      <dgm:t>
        <a:bodyPr/>
        <a:lstStyle/>
        <a:p>
          <a:r>
            <a:rPr lang="it-IT" dirty="0" smtClean="0"/>
            <a:t>Scuola secondaria</a:t>
          </a:r>
          <a:endParaRPr lang="it-IT" dirty="0"/>
        </a:p>
      </dgm:t>
    </dgm:pt>
    <dgm:pt modelId="{71B74C0B-3013-46C4-90D4-D26905B2ABF4}" type="parTrans" cxnId="{3805258C-4C4B-4AD5-8E0B-F193D6573806}">
      <dgm:prSet/>
      <dgm:spPr/>
      <dgm:t>
        <a:bodyPr/>
        <a:lstStyle/>
        <a:p>
          <a:endParaRPr lang="it-IT"/>
        </a:p>
      </dgm:t>
    </dgm:pt>
    <dgm:pt modelId="{B36E0841-701F-4C39-BCB9-14078CDC13B7}" type="sibTrans" cxnId="{3805258C-4C4B-4AD5-8E0B-F193D6573806}">
      <dgm:prSet/>
      <dgm:spPr/>
      <dgm:t>
        <a:bodyPr/>
        <a:lstStyle/>
        <a:p>
          <a:endParaRPr lang="it-IT"/>
        </a:p>
      </dgm:t>
    </dgm:pt>
    <dgm:pt modelId="{4CEB7057-2272-45DC-ABAD-BC156CF89393}" type="pres">
      <dgm:prSet presAssocID="{883A3897-0334-429D-A662-7D541D77D684}" presName="arrowDiagram" presStyleCnt="0">
        <dgm:presLayoutVars>
          <dgm:chMax val="5"/>
          <dgm:dir/>
          <dgm:resizeHandles val="exact"/>
        </dgm:presLayoutVars>
      </dgm:prSet>
      <dgm:spPr/>
    </dgm:pt>
    <dgm:pt modelId="{78829AC3-5015-486A-B8B7-8B4C48DC77BE}" type="pres">
      <dgm:prSet presAssocID="{883A3897-0334-429D-A662-7D541D77D684}" presName="arrow" presStyleLbl="bgShp" presStyleIdx="0" presStyleCnt="1"/>
      <dgm:spPr/>
    </dgm:pt>
    <dgm:pt modelId="{09FA8CE4-97DF-461C-8B94-0BFDE196D209}" type="pres">
      <dgm:prSet presAssocID="{883A3897-0334-429D-A662-7D541D77D684}" presName="arrowDiagram3" presStyleCnt="0"/>
      <dgm:spPr/>
    </dgm:pt>
    <dgm:pt modelId="{74F80C28-BE78-4EE9-B670-A2A652CC91A6}" type="pres">
      <dgm:prSet presAssocID="{0F803C16-E8DD-4198-8B69-ABDABC9BDCBE}" presName="bullet3a" presStyleLbl="node1" presStyleIdx="0" presStyleCnt="3"/>
      <dgm:spPr/>
    </dgm:pt>
    <dgm:pt modelId="{A33A058B-A48C-4051-A412-15F838F43891}" type="pres">
      <dgm:prSet presAssocID="{0F803C16-E8DD-4198-8B69-ABDABC9BDCBE}" presName="textBox3a" presStyleLbl="revTx" presStyleIdx="0" presStyleCnt="3">
        <dgm:presLayoutVars>
          <dgm:bulletEnabled val="1"/>
        </dgm:presLayoutVars>
      </dgm:prSet>
      <dgm:spPr/>
      <dgm:t>
        <a:bodyPr/>
        <a:lstStyle/>
        <a:p>
          <a:endParaRPr lang="it-IT"/>
        </a:p>
      </dgm:t>
    </dgm:pt>
    <dgm:pt modelId="{81D2A7EC-9E2D-4ACB-A82C-C97A3A0D8626}" type="pres">
      <dgm:prSet presAssocID="{4AE0D468-0822-49E8-9C33-41CF150DCCC5}" presName="bullet3b" presStyleLbl="node1" presStyleIdx="1" presStyleCnt="3"/>
      <dgm:spPr/>
    </dgm:pt>
    <dgm:pt modelId="{1EF0A5D4-1435-4DD5-9A5B-C7FD9F11ADCC}" type="pres">
      <dgm:prSet presAssocID="{4AE0D468-0822-49E8-9C33-41CF150DCCC5}" presName="textBox3b" presStyleLbl="revTx" presStyleIdx="1" presStyleCnt="3">
        <dgm:presLayoutVars>
          <dgm:bulletEnabled val="1"/>
        </dgm:presLayoutVars>
      </dgm:prSet>
      <dgm:spPr/>
      <dgm:t>
        <a:bodyPr/>
        <a:lstStyle/>
        <a:p>
          <a:endParaRPr lang="it-IT"/>
        </a:p>
      </dgm:t>
    </dgm:pt>
    <dgm:pt modelId="{7ACFF647-A167-43E6-A35F-0D3607C17F53}" type="pres">
      <dgm:prSet presAssocID="{B2E9850E-F358-4FEC-AFB0-81B851A8CA9D}" presName="bullet3c" presStyleLbl="node1" presStyleIdx="2" presStyleCnt="3"/>
      <dgm:spPr/>
    </dgm:pt>
    <dgm:pt modelId="{6B375317-C792-4BE1-A39A-774FCB6C0E89}" type="pres">
      <dgm:prSet presAssocID="{B2E9850E-F358-4FEC-AFB0-81B851A8CA9D}" presName="textBox3c" presStyleLbl="revTx" presStyleIdx="2" presStyleCnt="3">
        <dgm:presLayoutVars>
          <dgm:bulletEnabled val="1"/>
        </dgm:presLayoutVars>
      </dgm:prSet>
      <dgm:spPr/>
      <dgm:t>
        <a:bodyPr/>
        <a:lstStyle/>
        <a:p>
          <a:endParaRPr lang="it-IT"/>
        </a:p>
      </dgm:t>
    </dgm:pt>
  </dgm:ptLst>
  <dgm:cxnLst>
    <dgm:cxn modelId="{5CAB0EED-888F-4AF8-A212-768B90F343E3}" srcId="{883A3897-0334-429D-A662-7D541D77D684}" destId="{4AE0D468-0822-49E8-9C33-41CF150DCCC5}" srcOrd="1" destOrd="0" parTransId="{579B94A1-7BD3-484F-A434-67EA5C0593AD}" sibTransId="{AC0AE72D-5205-4F1B-B942-5A9855E12663}"/>
    <dgm:cxn modelId="{E2939E9B-F5FE-457D-9326-46535013C644}" type="presOf" srcId="{0F803C16-E8DD-4198-8B69-ABDABC9BDCBE}" destId="{A33A058B-A48C-4051-A412-15F838F43891}" srcOrd="0" destOrd="0" presId="urn:microsoft.com/office/officeart/2005/8/layout/arrow2"/>
    <dgm:cxn modelId="{EF386007-FDC6-4794-9DBE-2507AF242A27}" type="presOf" srcId="{4AE0D468-0822-49E8-9C33-41CF150DCCC5}" destId="{1EF0A5D4-1435-4DD5-9A5B-C7FD9F11ADCC}" srcOrd="0" destOrd="0" presId="urn:microsoft.com/office/officeart/2005/8/layout/arrow2"/>
    <dgm:cxn modelId="{B57A6BD4-26B6-46E8-8D7B-E58678164004}" type="presOf" srcId="{883A3897-0334-429D-A662-7D541D77D684}" destId="{4CEB7057-2272-45DC-ABAD-BC156CF89393}" srcOrd="0" destOrd="0" presId="urn:microsoft.com/office/officeart/2005/8/layout/arrow2"/>
    <dgm:cxn modelId="{2F2FF37A-7B14-498B-BA21-E975F8A32DEA}" srcId="{883A3897-0334-429D-A662-7D541D77D684}" destId="{0F803C16-E8DD-4198-8B69-ABDABC9BDCBE}" srcOrd="0" destOrd="0" parTransId="{ADE55F3A-A0D9-44EC-B5A2-9FCC3DDFE88F}" sibTransId="{36258FBC-E748-40E2-A7EE-7A6D14FD6F2D}"/>
    <dgm:cxn modelId="{3805258C-4C4B-4AD5-8E0B-F193D6573806}" srcId="{883A3897-0334-429D-A662-7D541D77D684}" destId="{B2E9850E-F358-4FEC-AFB0-81B851A8CA9D}" srcOrd="2" destOrd="0" parTransId="{71B74C0B-3013-46C4-90D4-D26905B2ABF4}" sibTransId="{B36E0841-701F-4C39-BCB9-14078CDC13B7}"/>
    <dgm:cxn modelId="{DCDF77CD-AD9F-471D-A11C-196C95CD5CC9}" type="presOf" srcId="{B2E9850E-F358-4FEC-AFB0-81B851A8CA9D}" destId="{6B375317-C792-4BE1-A39A-774FCB6C0E89}" srcOrd="0" destOrd="0" presId="urn:microsoft.com/office/officeart/2005/8/layout/arrow2"/>
    <dgm:cxn modelId="{A916572F-9A28-45A5-BB48-2F6269B7A202}" type="presParOf" srcId="{4CEB7057-2272-45DC-ABAD-BC156CF89393}" destId="{78829AC3-5015-486A-B8B7-8B4C48DC77BE}" srcOrd="0" destOrd="0" presId="urn:microsoft.com/office/officeart/2005/8/layout/arrow2"/>
    <dgm:cxn modelId="{6B81A0F6-9C43-4D64-82BE-CE9B33E2975B}" type="presParOf" srcId="{4CEB7057-2272-45DC-ABAD-BC156CF89393}" destId="{09FA8CE4-97DF-461C-8B94-0BFDE196D209}" srcOrd="1" destOrd="0" presId="urn:microsoft.com/office/officeart/2005/8/layout/arrow2"/>
    <dgm:cxn modelId="{D493561E-0C6C-40F3-B49D-E3A4B84B2502}" type="presParOf" srcId="{09FA8CE4-97DF-461C-8B94-0BFDE196D209}" destId="{74F80C28-BE78-4EE9-B670-A2A652CC91A6}" srcOrd="0" destOrd="0" presId="urn:microsoft.com/office/officeart/2005/8/layout/arrow2"/>
    <dgm:cxn modelId="{6911433F-E1C9-42D5-BF11-4806E2C690AA}" type="presParOf" srcId="{09FA8CE4-97DF-461C-8B94-0BFDE196D209}" destId="{A33A058B-A48C-4051-A412-15F838F43891}" srcOrd="1" destOrd="0" presId="urn:microsoft.com/office/officeart/2005/8/layout/arrow2"/>
    <dgm:cxn modelId="{82AAAF20-28C0-4994-B7F3-83E544469E53}" type="presParOf" srcId="{09FA8CE4-97DF-461C-8B94-0BFDE196D209}" destId="{81D2A7EC-9E2D-4ACB-A82C-C97A3A0D8626}" srcOrd="2" destOrd="0" presId="urn:microsoft.com/office/officeart/2005/8/layout/arrow2"/>
    <dgm:cxn modelId="{853515C5-FD33-4323-8FC5-5116E60C3411}" type="presParOf" srcId="{09FA8CE4-97DF-461C-8B94-0BFDE196D209}" destId="{1EF0A5D4-1435-4DD5-9A5B-C7FD9F11ADCC}" srcOrd="3" destOrd="0" presId="urn:microsoft.com/office/officeart/2005/8/layout/arrow2"/>
    <dgm:cxn modelId="{9734292F-4C31-4030-BEF8-623823C0377D}" type="presParOf" srcId="{09FA8CE4-97DF-461C-8B94-0BFDE196D209}" destId="{7ACFF647-A167-43E6-A35F-0D3607C17F53}" srcOrd="4" destOrd="0" presId="urn:microsoft.com/office/officeart/2005/8/layout/arrow2"/>
    <dgm:cxn modelId="{00D88459-8F6C-47B3-920B-05EFC5502C25}" type="presParOf" srcId="{09FA8CE4-97DF-461C-8B94-0BFDE196D209}" destId="{6B375317-C792-4BE1-A39A-774FCB6C0E89}"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740D82-B59A-44B1-9201-0C248D5BB7D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FB81CE6-E34E-4386-8664-A83C4AFAEF7C}">
      <dgm:prSet phldrT="[Testo]"/>
      <dgm:spPr/>
      <dgm:t>
        <a:bodyPr/>
        <a:lstStyle/>
        <a:p>
          <a:r>
            <a:rPr lang="en-US" dirty="0" err="1" smtClean="0"/>
            <a:t>prerequisiti</a:t>
          </a:r>
          <a:r>
            <a:rPr lang="en-US" dirty="0" smtClean="0"/>
            <a:t> </a:t>
          </a:r>
          <a:r>
            <a:rPr lang="en-US" dirty="0" err="1" smtClean="0"/>
            <a:t>naturali</a:t>
          </a:r>
          <a:endParaRPr lang="en-GB" dirty="0"/>
        </a:p>
      </dgm:t>
    </dgm:pt>
    <dgm:pt modelId="{9692303B-7B74-41CF-B2C0-65B06DF1808E}" type="parTrans" cxnId="{D81E08DB-E4E8-4CC9-86E1-478326F67EB5}">
      <dgm:prSet/>
      <dgm:spPr/>
      <dgm:t>
        <a:bodyPr/>
        <a:lstStyle/>
        <a:p>
          <a:endParaRPr lang="en-GB"/>
        </a:p>
      </dgm:t>
    </dgm:pt>
    <dgm:pt modelId="{D898CE5B-9A67-448A-B379-684F42E397FD}" type="sibTrans" cxnId="{D81E08DB-E4E8-4CC9-86E1-478326F67EB5}">
      <dgm:prSet/>
      <dgm:spPr/>
      <dgm:t>
        <a:bodyPr/>
        <a:lstStyle/>
        <a:p>
          <a:endParaRPr lang="en-GB"/>
        </a:p>
      </dgm:t>
    </dgm:pt>
    <dgm:pt modelId="{3BDB37EF-B310-4BA9-BC12-F0C75B23B61F}">
      <dgm:prSet phldrT="[Testo]"/>
      <dgm:spPr/>
      <dgm:t>
        <a:bodyPr/>
        <a:lstStyle/>
        <a:p>
          <a:r>
            <a:rPr lang="en-US" dirty="0" err="1" smtClean="0"/>
            <a:t>Metafonologia</a:t>
          </a:r>
          <a:r>
            <a:rPr lang="en-US" dirty="0" smtClean="0"/>
            <a:t> </a:t>
          </a:r>
          <a:r>
            <a:rPr lang="en-US" dirty="0" err="1" smtClean="0"/>
            <a:t>globale</a:t>
          </a:r>
          <a:endParaRPr lang="en-GB" dirty="0"/>
        </a:p>
      </dgm:t>
    </dgm:pt>
    <dgm:pt modelId="{5D849E3B-7154-404A-8A22-602C498F3924}" type="parTrans" cxnId="{ECF15E60-F32A-4722-BF8D-000F301199DC}">
      <dgm:prSet/>
      <dgm:spPr/>
      <dgm:t>
        <a:bodyPr/>
        <a:lstStyle/>
        <a:p>
          <a:endParaRPr lang="en-GB"/>
        </a:p>
      </dgm:t>
    </dgm:pt>
    <dgm:pt modelId="{2FC58A35-6159-4F7C-A2E6-445A93B214F7}" type="sibTrans" cxnId="{ECF15E60-F32A-4722-BF8D-000F301199DC}">
      <dgm:prSet/>
      <dgm:spPr/>
      <dgm:t>
        <a:bodyPr/>
        <a:lstStyle/>
        <a:p>
          <a:endParaRPr lang="en-GB"/>
        </a:p>
      </dgm:t>
    </dgm:pt>
    <dgm:pt modelId="{6E852450-2C79-4EE5-B73B-FD1722EFA2E2}">
      <dgm:prSet phldrT="[Testo]"/>
      <dgm:spPr/>
      <dgm:t>
        <a:bodyPr/>
        <a:lstStyle/>
        <a:p>
          <a:r>
            <a:rPr lang="en-US" dirty="0" err="1" smtClean="0"/>
            <a:t>Consapevolezza</a:t>
          </a:r>
          <a:r>
            <a:rPr lang="en-US" dirty="0" smtClean="0"/>
            <a:t> </a:t>
          </a:r>
          <a:r>
            <a:rPr lang="en-US" dirty="0" err="1" smtClean="0"/>
            <a:t>fonologica</a:t>
          </a:r>
          <a:endParaRPr lang="en-GB" dirty="0"/>
        </a:p>
      </dgm:t>
    </dgm:pt>
    <dgm:pt modelId="{AB127C6C-E97F-4887-8A65-95E5CB8FD85C}" type="parTrans" cxnId="{59C9888E-D548-41EB-B4E2-04889BC256AF}">
      <dgm:prSet/>
      <dgm:spPr/>
      <dgm:t>
        <a:bodyPr/>
        <a:lstStyle/>
        <a:p>
          <a:endParaRPr lang="en-GB"/>
        </a:p>
      </dgm:t>
    </dgm:pt>
    <dgm:pt modelId="{1C5D188D-792F-44C2-BD7E-A8469EFD1607}" type="sibTrans" cxnId="{59C9888E-D548-41EB-B4E2-04889BC256AF}">
      <dgm:prSet/>
      <dgm:spPr/>
      <dgm:t>
        <a:bodyPr/>
        <a:lstStyle/>
        <a:p>
          <a:endParaRPr lang="en-GB"/>
        </a:p>
      </dgm:t>
    </dgm:pt>
    <dgm:pt modelId="{AE5E29E6-6383-495A-98A7-FF773CF0A304}" type="pres">
      <dgm:prSet presAssocID="{F0740D82-B59A-44B1-9201-0C248D5BB7D4}" presName="hierChild1" presStyleCnt="0">
        <dgm:presLayoutVars>
          <dgm:orgChart val="1"/>
          <dgm:chPref val="1"/>
          <dgm:dir/>
          <dgm:animOne val="branch"/>
          <dgm:animLvl val="lvl"/>
          <dgm:resizeHandles/>
        </dgm:presLayoutVars>
      </dgm:prSet>
      <dgm:spPr/>
      <dgm:t>
        <a:bodyPr/>
        <a:lstStyle/>
        <a:p>
          <a:endParaRPr lang="en-GB"/>
        </a:p>
      </dgm:t>
    </dgm:pt>
    <dgm:pt modelId="{21BC4C2B-918D-44E1-9C01-BDA722B9A455}" type="pres">
      <dgm:prSet presAssocID="{7FB81CE6-E34E-4386-8664-A83C4AFAEF7C}" presName="hierRoot1" presStyleCnt="0">
        <dgm:presLayoutVars>
          <dgm:hierBranch val="init"/>
        </dgm:presLayoutVars>
      </dgm:prSet>
      <dgm:spPr/>
    </dgm:pt>
    <dgm:pt modelId="{904CE230-C9B8-44AE-AEDB-3F4DD4B429EE}" type="pres">
      <dgm:prSet presAssocID="{7FB81CE6-E34E-4386-8664-A83C4AFAEF7C}" presName="rootComposite1" presStyleCnt="0"/>
      <dgm:spPr/>
    </dgm:pt>
    <dgm:pt modelId="{3384463E-9665-447B-AC70-3E3934924B47}" type="pres">
      <dgm:prSet presAssocID="{7FB81CE6-E34E-4386-8664-A83C4AFAEF7C}" presName="rootText1" presStyleLbl="node0" presStyleIdx="0" presStyleCnt="1" custScaleX="326551" custScaleY="197986" custLinFactY="-35187" custLinFactNeighborX="-6733" custLinFactNeighborY="-100000">
        <dgm:presLayoutVars>
          <dgm:chPref val="3"/>
        </dgm:presLayoutVars>
      </dgm:prSet>
      <dgm:spPr/>
      <dgm:t>
        <a:bodyPr/>
        <a:lstStyle/>
        <a:p>
          <a:endParaRPr lang="en-GB"/>
        </a:p>
      </dgm:t>
    </dgm:pt>
    <dgm:pt modelId="{B5775369-76B1-4974-A7AE-8041BA2CD148}" type="pres">
      <dgm:prSet presAssocID="{7FB81CE6-E34E-4386-8664-A83C4AFAEF7C}" presName="rootConnector1" presStyleLbl="node1" presStyleIdx="0" presStyleCnt="0"/>
      <dgm:spPr/>
      <dgm:t>
        <a:bodyPr/>
        <a:lstStyle/>
        <a:p>
          <a:endParaRPr lang="en-GB"/>
        </a:p>
      </dgm:t>
    </dgm:pt>
    <dgm:pt modelId="{9587E7DB-323A-4BD5-BA93-26F1A15A8C3D}" type="pres">
      <dgm:prSet presAssocID="{7FB81CE6-E34E-4386-8664-A83C4AFAEF7C}" presName="hierChild2" presStyleCnt="0"/>
      <dgm:spPr/>
    </dgm:pt>
    <dgm:pt modelId="{4F99E777-1549-4609-80FA-6F2F4A1207F3}" type="pres">
      <dgm:prSet presAssocID="{5D849E3B-7154-404A-8A22-602C498F3924}" presName="Name37" presStyleLbl="parChTrans1D2" presStyleIdx="0" presStyleCnt="2"/>
      <dgm:spPr/>
      <dgm:t>
        <a:bodyPr/>
        <a:lstStyle/>
        <a:p>
          <a:endParaRPr lang="en-GB"/>
        </a:p>
      </dgm:t>
    </dgm:pt>
    <dgm:pt modelId="{8E6628FA-57E1-4D7D-9576-6845981EF6BC}" type="pres">
      <dgm:prSet presAssocID="{3BDB37EF-B310-4BA9-BC12-F0C75B23B61F}" presName="hierRoot2" presStyleCnt="0">
        <dgm:presLayoutVars>
          <dgm:hierBranch val="init"/>
        </dgm:presLayoutVars>
      </dgm:prSet>
      <dgm:spPr/>
    </dgm:pt>
    <dgm:pt modelId="{30C6FA44-F1E3-4E16-9A5B-B0CDC606BA14}" type="pres">
      <dgm:prSet presAssocID="{3BDB37EF-B310-4BA9-BC12-F0C75B23B61F}" presName="rootComposite" presStyleCnt="0"/>
      <dgm:spPr/>
    </dgm:pt>
    <dgm:pt modelId="{899D0777-80F2-4B94-826F-2149EEB42F75}" type="pres">
      <dgm:prSet presAssocID="{3BDB37EF-B310-4BA9-BC12-F0C75B23B61F}" presName="rootText" presStyleLbl="node2" presStyleIdx="0" presStyleCnt="2" custScaleX="127848">
        <dgm:presLayoutVars>
          <dgm:chPref val="3"/>
        </dgm:presLayoutVars>
      </dgm:prSet>
      <dgm:spPr/>
      <dgm:t>
        <a:bodyPr/>
        <a:lstStyle/>
        <a:p>
          <a:endParaRPr lang="en-GB"/>
        </a:p>
      </dgm:t>
    </dgm:pt>
    <dgm:pt modelId="{4B4B8E3C-2021-4D99-9109-4B0A6C595A65}" type="pres">
      <dgm:prSet presAssocID="{3BDB37EF-B310-4BA9-BC12-F0C75B23B61F}" presName="rootConnector" presStyleLbl="node2" presStyleIdx="0" presStyleCnt="2"/>
      <dgm:spPr/>
      <dgm:t>
        <a:bodyPr/>
        <a:lstStyle/>
        <a:p>
          <a:endParaRPr lang="en-GB"/>
        </a:p>
      </dgm:t>
    </dgm:pt>
    <dgm:pt modelId="{C65E01AF-D728-4264-8A80-B46C213B18CB}" type="pres">
      <dgm:prSet presAssocID="{3BDB37EF-B310-4BA9-BC12-F0C75B23B61F}" presName="hierChild4" presStyleCnt="0"/>
      <dgm:spPr/>
    </dgm:pt>
    <dgm:pt modelId="{6F8B8F68-B5CB-48E8-96DA-F07D3E8B49E2}" type="pres">
      <dgm:prSet presAssocID="{3BDB37EF-B310-4BA9-BC12-F0C75B23B61F}" presName="hierChild5" presStyleCnt="0"/>
      <dgm:spPr/>
    </dgm:pt>
    <dgm:pt modelId="{4A95E6E6-F943-42D4-98E6-62930E919DFB}" type="pres">
      <dgm:prSet presAssocID="{AB127C6C-E97F-4887-8A65-95E5CB8FD85C}" presName="Name37" presStyleLbl="parChTrans1D2" presStyleIdx="1" presStyleCnt="2"/>
      <dgm:spPr/>
      <dgm:t>
        <a:bodyPr/>
        <a:lstStyle/>
        <a:p>
          <a:endParaRPr lang="en-GB"/>
        </a:p>
      </dgm:t>
    </dgm:pt>
    <dgm:pt modelId="{D691F5CD-2307-4C36-A788-E86AEE5FD8D3}" type="pres">
      <dgm:prSet presAssocID="{6E852450-2C79-4EE5-B73B-FD1722EFA2E2}" presName="hierRoot2" presStyleCnt="0">
        <dgm:presLayoutVars>
          <dgm:hierBranch val="init"/>
        </dgm:presLayoutVars>
      </dgm:prSet>
      <dgm:spPr/>
    </dgm:pt>
    <dgm:pt modelId="{8FF93FD8-1E61-4E8B-BE0D-018DE7E678FB}" type="pres">
      <dgm:prSet presAssocID="{6E852450-2C79-4EE5-B73B-FD1722EFA2E2}" presName="rootComposite" presStyleCnt="0"/>
      <dgm:spPr/>
    </dgm:pt>
    <dgm:pt modelId="{7C583473-6F19-4FF3-90A9-CD827A9CCA08}" type="pres">
      <dgm:prSet presAssocID="{6E852450-2C79-4EE5-B73B-FD1722EFA2E2}" presName="rootText" presStyleLbl="node2" presStyleIdx="1" presStyleCnt="2" custScaleX="121921">
        <dgm:presLayoutVars>
          <dgm:chPref val="3"/>
        </dgm:presLayoutVars>
      </dgm:prSet>
      <dgm:spPr/>
      <dgm:t>
        <a:bodyPr/>
        <a:lstStyle/>
        <a:p>
          <a:endParaRPr lang="en-GB"/>
        </a:p>
      </dgm:t>
    </dgm:pt>
    <dgm:pt modelId="{BF23AA98-D451-43DE-A06F-9AA4EE23E04F}" type="pres">
      <dgm:prSet presAssocID="{6E852450-2C79-4EE5-B73B-FD1722EFA2E2}" presName="rootConnector" presStyleLbl="node2" presStyleIdx="1" presStyleCnt="2"/>
      <dgm:spPr/>
      <dgm:t>
        <a:bodyPr/>
        <a:lstStyle/>
        <a:p>
          <a:endParaRPr lang="en-GB"/>
        </a:p>
      </dgm:t>
    </dgm:pt>
    <dgm:pt modelId="{7E218FA6-5E55-478D-AD47-E12ACFFA4E94}" type="pres">
      <dgm:prSet presAssocID="{6E852450-2C79-4EE5-B73B-FD1722EFA2E2}" presName="hierChild4" presStyleCnt="0"/>
      <dgm:spPr/>
    </dgm:pt>
    <dgm:pt modelId="{F0BA9F51-6241-45EE-A969-CB71B09DE095}" type="pres">
      <dgm:prSet presAssocID="{6E852450-2C79-4EE5-B73B-FD1722EFA2E2}" presName="hierChild5" presStyleCnt="0"/>
      <dgm:spPr/>
    </dgm:pt>
    <dgm:pt modelId="{4D4DE4BB-A237-42C9-B712-3EA6A855CB35}" type="pres">
      <dgm:prSet presAssocID="{7FB81CE6-E34E-4386-8664-A83C4AFAEF7C}" presName="hierChild3" presStyleCnt="0"/>
      <dgm:spPr/>
    </dgm:pt>
  </dgm:ptLst>
  <dgm:cxnLst>
    <dgm:cxn modelId="{386F5025-261F-4C1D-8151-787EC3B362B0}" type="presOf" srcId="{F0740D82-B59A-44B1-9201-0C248D5BB7D4}" destId="{AE5E29E6-6383-495A-98A7-FF773CF0A304}" srcOrd="0" destOrd="0" presId="urn:microsoft.com/office/officeart/2005/8/layout/orgChart1"/>
    <dgm:cxn modelId="{474993B4-9AA1-4578-B5B7-09BD3AD967BF}" type="presOf" srcId="{5D849E3B-7154-404A-8A22-602C498F3924}" destId="{4F99E777-1549-4609-80FA-6F2F4A1207F3}" srcOrd="0" destOrd="0" presId="urn:microsoft.com/office/officeart/2005/8/layout/orgChart1"/>
    <dgm:cxn modelId="{ECF15E60-F32A-4722-BF8D-000F301199DC}" srcId="{7FB81CE6-E34E-4386-8664-A83C4AFAEF7C}" destId="{3BDB37EF-B310-4BA9-BC12-F0C75B23B61F}" srcOrd="0" destOrd="0" parTransId="{5D849E3B-7154-404A-8A22-602C498F3924}" sibTransId="{2FC58A35-6159-4F7C-A2E6-445A93B214F7}"/>
    <dgm:cxn modelId="{A557470E-2696-4420-B4AB-090E01D51CB3}" type="presOf" srcId="{7FB81CE6-E34E-4386-8664-A83C4AFAEF7C}" destId="{B5775369-76B1-4974-A7AE-8041BA2CD148}" srcOrd="1" destOrd="0" presId="urn:microsoft.com/office/officeart/2005/8/layout/orgChart1"/>
    <dgm:cxn modelId="{657DFCB9-FA08-43A9-A7B7-AA02756F8949}" type="presOf" srcId="{AB127C6C-E97F-4887-8A65-95E5CB8FD85C}" destId="{4A95E6E6-F943-42D4-98E6-62930E919DFB}" srcOrd="0" destOrd="0" presId="urn:microsoft.com/office/officeart/2005/8/layout/orgChart1"/>
    <dgm:cxn modelId="{AF17E0B2-1D96-454A-8D99-FC28F6D9E8A5}" type="presOf" srcId="{3BDB37EF-B310-4BA9-BC12-F0C75B23B61F}" destId="{899D0777-80F2-4B94-826F-2149EEB42F75}" srcOrd="0" destOrd="0" presId="urn:microsoft.com/office/officeart/2005/8/layout/orgChart1"/>
    <dgm:cxn modelId="{195A5911-6480-4AD2-8F9C-CFA2254B51B3}" type="presOf" srcId="{6E852450-2C79-4EE5-B73B-FD1722EFA2E2}" destId="{7C583473-6F19-4FF3-90A9-CD827A9CCA08}" srcOrd="0" destOrd="0" presId="urn:microsoft.com/office/officeart/2005/8/layout/orgChart1"/>
    <dgm:cxn modelId="{59C9888E-D548-41EB-B4E2-04889BC256AF}" srcId="{7FB81CE6-E34E-4386-8664-A83C4AFAEF7C}" destId="{6E852450-2C79-4EE5-B73B-FD1722EFA2E2}" srcOrd="1" destOrd="0" parTransId="{AB127C6C-E97F-4887-8A65-95E5CB8FD85C}" sibTransId="{1C5D188D-792F-44C2-BD7E-A8469EFD1607}"/>
    <dgm:cxn modelId="{2D09FA85-E0E5-4091-BB54-5EC9E3C31A48}" type="presOf" srcId="{6E852450-2C79-4EE5-B73B-FD1722EFA2E2}" destId="{BF23AA98-D451-43DE-A06F-9AA4EE23E04F}" srcOrd="1" destOrd="0" presId="urn:microsoft.com/office/officeart/2005/8/layout/orgChart1"/>
    <dgm:cxn modelId="{D81E08DB-E4E8-4CC9-86E1-478326F67EB5}" srcId="{F0740D82-B59A-44B1-9201-0C248D5BB7D4}" destId="{7FB81CE6-E34E-4386-8664-A83C4AFAEF7C}" srcOrd="0" destOrd="0" parTransId="{9692303B-7B74-41CF-B2C0-65B06DF1808E}" sibTransId="{D898CE5B-9A67-448A-B379-684F42E397FD}"/>
    <dgm:cxn modelId="{C7BE2A8E-E8F9-40A4-AF40-8EF8A5AD8B7B}" type="presOf" srcId="{7FB81CE6-E34E-4386-8664-A83C4AFAEF7C}" destId="{3384463E-9665-447B-AC70-3E3934924B47}" srcOrd="0" destOrd="0" presId="urn:microsoft.com/office/officeart/2005/8/layout/orgChart1"/>
    <dgm:cxn modelId="{8F66239C-F1B7-4F2B-A24F-C7624C721720}" type="presOf" srcId="{3BDB37EF-B310-4BA9-BC12-F0C75B23B61F}" destId="{4B4B8E3C-2021-4D99-9109-4B0A6C595A65}" srcOrd="1" destOrd="0" presId="urn:microsoft.com/office/officeart/2005/8/layout/orgChart1"/>
    <dgm:cxn modelId="{0EAE59E6-DB75-4E3F-836F-6CF4D5C53BB6}" type="presParOf" srcId="{AE5E29E6-6383-495A-98A7-FF773CF0A304}" destId="{21BC4C2B-918D-44E1-9C01-BDA722B9A455}" srcOrd="0" destOrd="0" presId="urn:microsoft.com/office/officeart/2005/8/layout/orgChart1"/>
    <dgm:cxn modelId="{13F2E7C7-52BB-4661-A001-2079C7635F7C}" type="presParOf" srcId="{21BC4C2B-918D-44E1-9C01-BDA722B9A455}" destId="{904CE230-C9B8-44AE-AEDB-3F4DD4B429EE}" srcOrd="0" destOrd="0" presId="urn:microsoft.com/office/officeart/2005/8/layout/orgChart1"/>
    <dgm:cxn modelId="{A9E7D447-D9CE-48DC-971C-D1BD9E3545C2}" type="presParOf" srcId="{904CE230-C9B8-44AE-AEDB-3F4DD4B429EE}" destId="{3384463E-9665-447B-AC70-3E3934924B47}" srcOrd="0" destOrd="0" presId="urn:microsoft.com/office/officeart/2005/8/layout/orgChart1"/>
    <dgm:cxn modelId="{10742BDA-BE9B-4529-BD94-02930493E9E6}" type="presParOf" srcId="{904CE230-C9B8-44AE-AEDB-3F4DD4B429EE}" destId="{B5775369-76B1-4974-A7AE-8041BA2CD148}" srcOrd="1" destOrd="0" presId="urn:microsoft.com/office/officeart/2005/8/layout/orgChart1"/>
    <dgm:cxn modelId="{901C34A6-9619-4AB3-A2DC-6654A0781B88}" type="presParOf" srcId="{21BC4C2B-918D-44E1-9C01-BDA722B9A455}" destId="{9587E7DB-323A-4BD5-BA93-26F1A15A8C3D}" srcOrd="1" destOrd="0" presId="urn:microsoft.com/office/officeart/2005/8/layout/orgChart1"/>
    <dgm:cxn modelId="{5B2E0956-B6F8-43BC-93AB-047FF2FF9CD1}" type="presParOf" srcId="{9587E7DB-323A-4BD5-BA93-26F1A15A8C3D}" destId="{4F99E777-1549-4609-80FA-6F2F4A1207F3}" srcOrd="0" destOrd="0" presId="urn:microsoft.com/office/officeart/2005/8/layout/orgChart1"/>
    <dgm:cxn modelId="{24857862-276F-4B0C-84F7-B3267EB4DB5C}" type="presParOf" srcId="{9587E7DB-323A-4BD5-BA93-26F1A15A8C3D}" destId="{8E6628FA-57E1-4D7D-9576-6845981EF6BC}" srcOrd="1" destOrd="0" presId="urn:microsoft.com/office/officeart/2005/8/layout/orgChart1"/>
    <dgm:cxn modelId="{6A27AE02-9016-4A72-878F-E7374E041B56}" type="presParOf" srcId="{8E6628FA-57E1-4D7D-9576-6845981EF6BC}" destId="{30C6FA44-F1E3-4E16-9A5B-B0CDC606BA14}" srcOrd="0" destOrd="0" presId="urn:microsoft.com/office/officeart/2005/8/layout/orgChart1"/>
    <dgm:cxn modelId="{8F3D7092-E5DA-4E0B-8990-3B2550A03927}" type="presParOf" srcId="{30C6FA44-F1E3-4E16-9A5B-B0CDC606BA14}" destId="{899D0777-80F2-4B94-826F-2149EEB42F75}" srcOrd="0" destOrd="0" presId="urn:microsoft.com/office/officeart/2005/8/layout/orgChart1"/>
    <dgm:cxn modelId="{315F832B-4C33-47E2-8277-AE07D6064038}" type="presParOf" srcId="{30C6FA44-F1E3-4E16-9A5B-B0CDC606BA14}" destId="{4B4B8E3C-2021-4D99-9109-4B0A6C595A65}" srcOrd="1" destOrd="0" presId="urn:microsoft.com/office/officeart/2005/8/layout/orgChart1"/>
    <dgm:cxn modelId="{5637453D-7D29-4501-88C6-A970B564E68A}" type="presParOf" srcId="{8E6628FA-57E1-4D7D-9576-6845981EF6BC}" destId="{C65E01AF-D728-4264-8A80-B46C213B18CB}" srcOrd="1" destOrd="0" presId="urn:microsoft.com/office/officeart/2005/8/layout/orgChart1"/>
    <dgm:cxn modelId="{B8BEF44D-9CFF-4944-86E3-C07B7EA192A7}" type="presParOf" srcId="{8E6628FA-57E1-4D7D-9576-6845981EF6BC}" destId="{6F8B8F68-B5CB-48E8-96DA-F07D3E8B49E2}" srcOrd="2" destOrd="0" presId="urn:microsoft.com/office/officeart/2005/8/layout/orgChart1"/>
    <dgm:cxn modelId="{5B931AF4-9E4A-4107-AB70-6DF1842888E6}" type="presParOf" srcId="{9587E7DB-323A-4BD5-BA93-26F1A15A8C3D}" destId="{4A95E6E6-F943-42D4-98E6-62930E919DFB}" srcOrd="2" destOrd="0" presId="urn:microsoft.com/office/officeart/2005/8/layout/orgChart1"/>
    <dgm:cxn modelId="{F26FCF07-CFEF-493C-819D-2E9C4B0D2BFD}" type="presParOf" srcId="{9587E7DB-323A-4BD5-BA93-26F1A15A8C3D}" destId="{D691F5CD-2307-4C36-A788-E86AEE5FD8D3}" srcOrd="3" destOrd="0" presId="urn:microsoft.com/office/officeart/2005/8/layout/orgChart1"/>
    <dgm:cxn modelId="{328E7D58-D022-4951-9046-872DDD414E0E}" type="presParOf" srcId="{D691F5CD-2307-4C36-A788-E86AEE5FD8D3}" destId="{8FF93FD8-1E61-4E8B-BE0D-018DE7E678FB}" srcOrd="0" destOrd="0" presId="urn:microsoft.com/office/officeart/2005/8/layout/orgChart1"/>
    <dgm:cxn modelId="{B5344E8F-4D96-43E7-A989-8822639451AF}" type="presParOf" srcId="{8FF93FD8-1E61-4E8B-BE0D-018DE7E678FB}" destId="{7C583473-6F19-4FF3-90A9-CD827A9CCA08}" srcOrd="0" destOrd="0" presId="urn:microsoft.com/office/officeart/2005/8/layout/orgChart1"/>
    <dgm:cxn modelId="{3018F69E-D9AA-491A-8040-15583691C4FE}" type="presParOf" srcId="{8FF93FD8-1E61-4E8B-BE0D-018DE7E678FB}" destId="{BF23AA98-D451-43DE-A06F-9AA4EE23E04F}" srcOrd="1" destOrd="0" presId="urn:microsoft.com/office/officeart/2005/8/layout/orgChart1"/>
    <dgm:cxn modelId="{82C4D74F-0462-443E-BDE7-8EE8D288524B}" type="presParOf" srcId="{D691F5CD-2307-4C36-A788-E86AEE5FD8D3}" destId="{7E218FA6-5E55-478D-AD47-E12ACFFA4E94}" srcOrd="1" destOrd="0" presId="urn:microsoft.com/office/officeart/2005/8/layout/orgChart1"/>
    <dgm:cxn modelId="{4A9D7EDA-5F5F-492E-B4C2-B1E46D9B7C09}" type="presParOf" srcId="{D691F5CD-2307-4C36-A788-E86AEE5FD8D3}" destId="{F0BA9F51-6241-45EE-A969-CB71B09DE095}" srcOrd="2" destOrd="0" presId="urn:microsoft.com/office/officeart/2005/8/layout/orgChart1"/>
    <dgm:cxn modelId="{3B2664CD-4212-44A9-824D-9E487A430070}" type="presParOf" srcId="{21BC4C2B-918D-44E1-9C01-BDA722B9A455}" destId="{4D4DE4BB-A237-42C9-B712-3EA6A855CB35}"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829AC3-5015-486A-B8B7-8B4C48DC77BE}">
      <dsp:nvSpPr>
        <dsp:cNvPr id="0" name=""/>
        <dsp:cNvSpPr/>
      </dsp:nvSpPr>
      <dsp:spPr>
        <a:xfrm>
          <a:off x="0" y="126999"/>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80C28-BE78-4EE9-B670-A2A652CC91A6}">
      <dsp:nvSpPr>
        <dsp:cNvPr id="0" name=""/>
        <dsp:cNvSpPr/>
      </dsp:nvSpPr>
      <dsp:spPr>
        <a:xfrm>
          <a:off x="774192" y="2756661"/>
          <a:ext cx="158496" cy="1584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A058B-A48C-4051-A412-15F838F43891}">
      <dsp:nvSpPr>
        <dsp:cNvPr id="0" name=""/>
        <dsp:cNvSpPr/>
      </dsp:nvSpPr>
      <dsp:spPr>
        <a:xfrm>
          <a:off x="853440" y="2835910"/>
          <a:ext cx="1420368" cy="1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984" tIns="0" rIns="0" bIns="0" numCol="1" spcCol="1270" anchor="t" anchorCtr="0">
          <a:noAutofit/>
        </a:bodyPr>
        <a:lstStyle/>
        <a:p>
          <a:pPr lvl="0" algn="l" defTabSz="844550">
            <a:lnSpc>
              <a:spcPct val="90000"/>
            </a:lnSpc>
            <a:spcBef>
              <a:spcPct val="0"/>
            </a:spcBef>
            <a:spcAft>
              <a:spcPct val="35000"/>
            </a:spcAft>
          </a:pPr>
          <a:r>
            <a:rPr lang="it-IT" sz="1900" kern="1200" dirty="0" smtClean="0"/>
            <a:t>Scuola dell’ infanzia</a:t>
          </a:r>
        </a:p>
      </dsp:txBody>
      <dsp:txXfrm>
        <a:off x="853440" y="2835910"/>
        <a:ext cx="1420368" cy="1101090"/>
      </dsp:txXfrm>
    </dsp:sp>
    <dsp:sp modelId="{81D2A7EC-9E2D-4ACB-A82C-C97A3A0D8626}">
      <dsp:nvSpPr>
        <dsp:cNvPr id="0" name=""/>
        <dsp:cNvSpPr/>
      </dsp:nvSpPr>
      <dsp:spPr>
        <a:xfrm>
          <a:off x="2173224" y="1721103"/>
          <a:ext cx="286512" cy="2865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0A5D4-1435-4DD5-9A5B-C7FD9F11ADCC}">
      <dsp:nvSpPr>
        <dsp:cNvPr id="0" name=""/>
        <dsp:cNvSpPr/>
      </dsp:nvSpPr>
      <dsp:spPr>
        <a:xfrm>
          <a:off x="2316480" y="1864359"/>
          <a:ext cx="1463040"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17" tIns="0" rIns="0" bIns="0" numCol="1" spcCol="1270" anchor="t" anchorCtr="0">
          <a:noAutofit/>
        </a:bodyPr>
        <a:lstStyle/>
        <a:p>
          <a:pPr lvl="0" algn="l" defTabSz="844550">
            <a:lnSpc>
              <a:spcPct val="90000"/>
            </a:lnSpc>
            <a:spcBef>
              <a:spcPct val="0"/>
            </a:spcBef>
            <a:spcAft>
              <a:spcPct val="35000"/>
            </a:spcAft>
          </a:pPr>
          <a:r>
            <a:rPr lang="it-IT" sz="1900" kern="1200" dirty="0" smtClean="0"/>
            <a:t>Scuola elementare</a:t>
          </a:r>
          <a:endParaRPr lang="it-IT" sz="1900" kern="1200" dirty="0"/>
        </a:p>
      </dsp:txBody>
      <dsp:txXfrm>
        <a:off x="2316480" y="1864359"/>
        <a:ext cx="1463040" cy="2072640"/>
      </dsp:txXfrm>
    </dsp:sp>
    <dsp:sp modelId="{7ACFF647-A167-43E6-A35F-0D3607C17F53}">
      <dsp:nvSpPr>
        <dsp:cNvPr id="0" name=""/>
        <dsp:cNvSpPr/>
      </dsp:nvSpPr>
      <dsp:spPr>
        <a:xfrm>
          <a:off x="3855720" y="1090929"/>
          <a:ext cx="396240" cy="3962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75317-C792-4BE1-A39A-774FCB6C0E89}">
      <dsp:nvSpPr>
        <dsp:cNvPr id="0" name=""/>
        <dsp:cNvSpPr/>
      </dsp:nvSpPr>
      <dsp:spPr>
        <a:xfrm>
          <a:off x="4053840" y="1289049"/>
          <a:ext cx="1463040" cy="264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959" tIns="0" rIns="0" bIns="0" numCol="1" spcCol="1270" anchor="t" anchorCtr="0">
          <a:noAutofit/>
        </a:bodyPr>
        <a:lstStyle/>
        <a:p>
          <a:pPr lvl="0" algn="l" defTabSz="844550">
            <a:lnSpc>
              <a:spcPct val="90000"/>
            </a:lnSpc>
            <a:spcBef>
              <a:spcPct val="0"/>
            </a:spcBef>
            <a:spcAft>
              <a:spcPct val="35000"/>
            </a:spcAft>
          </a:pPr>
          <a:r>
            <a:rPr lang="it-IT" sz="1900" kern="1200" dirty="0" smtClean="0"/>
            <a:t>Scuola secondaria</a:t>
          </a:r>
          <a:endParaRPr lang="it-IT" sz="1900" kern="1200" dirty="0"/>
        </a:p>
      </dsp:txBody>
      <dsp:txXfrm>
        <a:off x="4053840" y="1289049"/>
        <a:ext cx="1463040" cy="264795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it-IT"/>
          </a:p>
        </p:txBody>
      </p:sp>
      <p:sp>
        <p:nvSpPr>
          <p:cNvPr id="3" name="Segnaposto data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51634A53-DD96-44FB-B01D-8FADA3B5F30A}" type="datetimeFigureOut">
              <a:rPr lang="it-IT" smtClean="0"/>
              <a:pPr/>
              <a:t>08/11/2018</a:t>
            </a:fld>
            <a:endParaRPr lang="it-IT"/>
          </a:p>
        </p:txBody>
      </p:sp>
      <p:sp>
        <p:nvSpPr>
          <p:cNvPr id="4" name="Segnaposto immagine diapositiva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25" tIns="48312" rIns="96625" bIns="48312" rtlCol="0" anchor="ctr"/>
          <a:lstStyle/>
          <a:p>
            <a:endParaRPr lang="it-IT"/>
          </a:p>
        </p:txBody>
      </p:sp>
      <p:sp>
        <p:nvSpPr>
          <p:cNvPr id="5" name="Segnaposto note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lang="it-IT"/>
          </a:p>
        </p:txBody>
      </p:sp>
      <p:sp>
        <p:nvSpPr>
          <p:cNvPr id="7" name="Segnaposto numero diapositiva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FF0DA6FF-07BF-4CED-BD23-215B860340D5}" type="slidenum">
              <a:rPr lang="it-IT" smtClean="0"/>
              <a:pPr/>
              <a:t>‹N›</a:t>
            </a:fld>
            <a:endParaRPr lang="it-IT"/>
          </a:p>
        </p:txBody>
      </p:sp>
    </p:spTree>
    <p:extLst>
      <p:ext uri="{BB962C8B-B14F-4D97-AF65-F5344CB8AC3E}">
        <p14:creationId xmlns="" xmlns:p14="http://schemas.microsoft.com/office/powerpoint/2010/main" val="421899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F0DA6FF-07BF-4CED-BD23-215B860340D5}" type="slidenum">
              <a:rPr lang="it-IT" smtClean="0"/>
              <a:pPr/>
              <a:t>1</a:t>
            </a:fld>
            <a:endParaRPr lang="it-IT"/>
          </a:p>
        </p:txBody>
      </p:sp>
    </p:spTree>
    <p:extLst>
      <p:ext uri="{BB962C8B-B14F-4D97-AF65-F5344CB8AC3E}">
        <p14:creationId xmlns="" xmlns:p14="http://schemas.microsoft.com/office/powerpoint/2010/main" val="897037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3 fasi di sviluppo prese primitive</a:t>
            </a:r>
            <a:r>
              <a:rPr lang="it-IT" baseline="0" dirty="0" smtClean="0"/>
              <a:t> prese transitorie prese mature. Nella maggioranza d bambini la presa matura tripode dinamica compare verso i 4 anni</a:t>
            </a:r>
            <a:endParaRPr lang="en-GB" dirty="0"/>
          </a:p>
        </p:txBody>
      </p:sp>
      <p:sp>
        <p:nvSpPr>
          <p:cNvPr id="4" name="Segnaposto numero diapositiva 3"/>
          <p:cNvSpPr>
            <a:spLocks noGrp="1"/>
          </p:cNvSpPr>
          <p:nvPr>
            <p:ph type="sldNum" sz="quarter" idx="10"/>
          </p:nvPr>
        </p:nvSpPr>
        <p:spPr/>
        <p:txBody>
          <a:bodyPr/>
          <a:lstStyle/>
          <a:p>
            <a:fld id="{9AE4CA50-A94E-48F8-B790-18988904F462}" type="slidenum">
              <a:rPr lang="en-GB" smtClean="0"/>
              <a:pPr/>
              <a:t>50</a:t>
            </a:fld>
            <a:endParaRPr lang="en-GB"/>
          </a:p>
        </p:txBody>
      </p:sp>
    </p:spTree>
    <p:extLst>
      <p:ext uri="{BB962C8B-B14F-4D97-AF65-F5344CB8AC3E}">
        <p14:creationId xmlns="" xmlns:p14="http://schemas.microsoft.com/office/powerpoint/2010/main" val="2404950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Cosa si può</a:t>
            </a:r>
            <a:r>
              <a:rPr lang="it-IT" baseline="0" dirty="0" smtClean="0"/>
              <a:t> fare scegliendo matite </a:t>
            </a:r>
          </a:p>
        </p:txBody>
      </p:sp>
      <p:sp>
        <p:nvSpPr>
          <p:cNvPr id="4" name="Segnaposto numero diapositiva 3"/>
          <p:cNvSpPr>
            <a:spLocks noGrp="1"/>
          </p:cNvSpPr>
          <p:nvPr>
            <p:ph type="sldNum" sz="quarter" idx="10"/>
          </p:nvPr>
        </p:nvSpPr>
        <p:spPr/>
        <p:txBody>
          <a:bodyPr/>
          <a:lstStyle/>
          <a:p>
            <a:fld id="{9AE4CA50-A94E-48F8-B790-18988904F462}" type="slidenum">
              <a:rPr lang="en-GB" smtClean="0"/>
              <a:pPr/>
              <a:t>51</a:t>
            </a:fld>
            <a:endParaRPr lang="en-GB"/>
          </a:p>
        </p:txBody>
      </p:sp>
    </p:spTree>
    <p:extLst>
      <p:ext uri="{BB962C8B-B14F-4D97-AF65-F5344CB8AC3E}">
        <p14:creationId xmlns="" xmlns:p14="http://schemas.microsoft.com/office/powerpoint/2010/main" val="113876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Dov’è sporco? Dov’è corre</a:t>
            </a:r>
          </a:p>
          <a:p>
            <a:endParaRPr lang="it-IT" dirty="0" smtClean="0"/>
          </a:p>
          <a:p>
            <a:r>
              <a:rPr lang="it-IT" dirty="0" smtClean="0"/>
              <a:t>A 3 ANNI 800</a:t>
            </a:r>
          </a:p>
          <a:p>
            <a:r>
              <a:rPr lang="it-IT" dirty="0" smtClean="0"/>
              <a:t>A 6 ANNI 14000</a:t>
            </a:r>
            <a:endParaRPr lang="en-GB" dirty="0"/>
          </a:p>
        </p:txBody>
      </p:sp>
      <p:sp>
        <p:nvSpPr>
          <p:cNvPr id="4" name="Segnaposto numero diapositiva 3"/>
          <p:cNvSpPr>
            <a:spLocks noGrp="1"/>
          </p:cNvSpPr>
          <p:nvPr>
            <p:ph type="sldNum" sz="quarter" idx="10"/>
          </p:nvPr>
        </p:nvSpPr>
        <p:spPr/>
        <p:txBody>
          <a:bodyPr/>
          <a:lstStyle/>
          <a:p>
            <a:fld id="{9AE4CA50-A94E-48F8-B790-18988904F462}" type="slidenum">
              <a:rPr lang="en-GB" smtClean="0"/>
              <a:pPr/>
              <a:t>62</a:t>
            </a:fld>
            <a:endParaRPr lang="en-GB"/>
          </a:p>
        </p:txBody>
      </p:sp>
    </p:spTree>
    <p:extLst>
      <p:ext uri="{BB962C8B-B14F-4D97-AF65-F5344CB8AC3E}">
        <p14:creationId xmlns="" xmlns:p14="http://schemas.microsoft.com/office/powerpoint/2010/main" val="799329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Linee guida per il diritto allo studio luglio 2011</a:t>
            </a:r>
          </a:p>
          <a:p>
            <a:r>
              <a:rPr lang="it-IT" dirty="0" smtClean="0"/>
              <a:t>Tutti</a:t>
            </a:r>
            <a:r>
              <a:rPr lang="it-IT" baseline="0" dirty="0" smtClean="0"/>
              <a:t> devono fare approfondimento sul tema della pop-art- l bambino con DSA sarà dispensato dall’uso dello scritto e provvederà fare lo stesso compito privilegiando l’esposizione orale </a:t>
            </a:r>
            <a:endParaRPr lang="it-IT" dirty="0"/>
          </a:p>
        </p:txBody>
      </p:sp>
      <p:sp>
        <p:nvSpPr>
          <p:cNvPr id="4" name="Segnaposto numero diapositiva 3"/>
          <p:cNvSpPr>
            <a:spLocks noGrp="1"/>
          </p:cNvSpPr>
          <p:nvPr>
            <p:ph type="sldNum" sz="quarter" idx="10"/>
          </p:nvPr>
        </p:nvSpPr>
        <p:spPr/>
        <p:txBody>
          <a:bodyPr/>
          <a:lstStyle/>
          <a:p>
            <a:fld id="{8B80FE09-B127-B649-B1E9-AD691C345873}" type="slidenum">
              <a:rPr lang="it-IT" smtClean="0"/>
              <a:pPr/>
              <a:t>67</a:t>
            </a:fld>
            <a:endParaRPr lang="it-IT"/>
          </a:p>
        </p:txBody>
      </p:sp>
    </p:spTree>
    <p:extLst>
      <p:ext uri="{BB962C8B-B14F-4D97-AF65-F5344CB8AC3E}">
        <p14:creationId xmlns="" xmlns:p14="http://schemas.microsoft.com/office/powerpoint/2010/main" val="1746487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83123">
              <a:defRPr/>
            </a:pPr>
            <a:r>
              <a:rPr lang="it-IT" altLang="ja-JP" dirty="0" smtClean="0">
                <a:latin typeface="Calibri" charset="0"/>
                <a:cs typeface="Arial" charset="0"/>
              </a:rPr>
              <a:t>Strumenti didattici e tecnologici che sostituiscono o facilitano la prestazione richiesta nell’abilità deficitaria</a:t>
            </a:r>
            <a:r>
              <a:rPr lang="ja-JP" altLang="it-IT" dirty="0" smtClean="0">
                <a:latin typeface="Calibri" charset="0"/>
                <a:cs typeface="Arial" charset="0"/>
              </a:rPr>
              <a:t>”</a:t>
            </a:r>
            <a:r>
              <a:rPr lang="it-IT" altLang="ja-JP" dirty="0" smtClean="0">
                <a:latin typeface="Calibri" charset="0"/>
                <a:cs typeface="Arial" charset="0"/>
              </a:rPr>
              <a:t> (Linee Guida, 2011) Tabelle formulari mappe concettuali tabelle dei mesi sintesi</a:t>
            </a:r>
            <a:r>
              <a:rPr lang="it-IT" altLang="ja-JP" baseline="0" dirty="0" smtClean="0">
                <a:latin typeface="Calibri" charset="0"/>
                <a:cs typeface="Arial" charset="0"/>
              </a:rPr>
              <a:t> </a:t>
            </a:r>
            <a:r>
              <a:rPr lang="it-IT" altLang="ja-JP" baseline="0" dirty="0" err="1" smtClean="0">
                <a:latin typeface="Calibri" charset="0"/>
                <a:cs typeface="Arial" charset="0"/>
              </a:rPr>
              <a:t>voocale</a:t>
            </a:r>
            <a:r>
              <a:rPr lang="it-IT" altLang="ja-JP" baseline="0" dirty="0" smtClean="0">
                <a:latin typeface="Calibri" charset="0"/>
                <a:cs typeface="Arial" charset="0"/>
              </a:rPr>
              <a:t> registratore programmi di video </a:t>
            </a:r>
            <a:r>
              <a:rPr lang="it-IT" altLang="ja-JP" baseline="0" dirty="0" err="1" smtClean="0">
                <a:latin typeface="Calibri" charset="0"/>
                <a:cs typeface="Arial" charset="0"/>
              </a:rPr>
              <a:t>scruittura</a:t>
            </a:r>
            <a:r>
              <a:rPr lang="it-IT" altLang="ja-JP" baseline="0" dirty="0" smtClean="0">
                <a:latin typeface="Calibri" charset="0"/>
                <a:cs typeface="Arial" charset="0"/>
              </a:rPr>
              <a:t> con correttore ortografico calcolatrice</a:t>
            </a:r>
            <a:endParaRPr lang="it-IT" dirty="0" smtClean="0">
              <a:latin typeface="Calibri" charset="0"/>
              <a:cs typeface="Arial" charset="0"/>
            </a:endParaRPr>
          </a:p>
          <a:p>
            <a:endParaRPr lang="it-IT" dirty="0"/>
          </a:p>
        </p:txBody>
      </p:sp>
      <p:sp>
        <p:nvSpPr>
          <p:cNvPr id="4" name="Segnaposto numero diapositiva 3"/>
          <p:cNvSpPr>
            <a:spLocks noGrp="1"/>
          </p:cNvSpPr>
          <p:nvPr>
            <p:ph type="sldNum" sz="quarter" idx="10"/>
          </p:nvPr>
        </p:nvSpPr>
        <p:spPr/>
        <p:txBody>
          <a:bodyPr/>
          <a:lstStyle/>
          <a:p>
            <a:fld id="{8B80FE09-B127-B649-B1E9-AD691C345873}" type="slidenum">
              <a:rPr lang="it-IT" smtClean="0"/>
              <a:pPr/>
              <a:t>68</a:t>
            </a:fld>
            <a:endParaRPr lang="it-IT"/>
          </a:p>
        </p:txBody>
      </p:sp>
    </p:spTree>
    <p:extLst>
      <p:ext uri="{BB962C8B-B14F-4D97-AF65-F5344CB8AC3E}">
        <p14:creationId xmlns="" xmlns:p14="http://schemas.microsoft.com/office/powerpoint/2010/main" val="400616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F0DA6FF-07BF-4CED-BD23-215B860340D5}" type="slidenum">
              <a:rPr lang="it-IT" smtClean="0"/>
              <a:pPr/>
              <a:t>3</a:t>
            </a:fld>
            <a:endParaRPr lang="it-IT"/>
          </a:p>
        </p:txBody>
      </p:sp>
    </p:spTree>
    <p:extLst>
      <p:ext uri="{BB962C8B-B14F-4D97-AF65-F5344CB8AC3E}">
        <p14:creationId xmlns="" xmlns:p14="http://schemas.microsoft.com/office/powerpoint/2010/main" val="58185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a:t>
            </a:r>
            <a:r>
              <a:rPr lang="it-IT" baseline="0" dirty="0" smtClean="0"/>
              <a:t> potervi rappresentare la lettura e quindi cosa non funziona nei soggetti con disturbo specifico di apprendimento non immaginate un cervello con un puntino dove c’è la lettura ma dobbiamo pensare ad un sistema che ci permette di leggere grazie ad una serie di </a:t>
            </a:r>
            <a:r>
              <a:rPr lang="it-IT" baseline="0" dirty="0" err="1" smtClean="0"/>
              <a:t>connesioni</a:t>
            </a:r>
            <a:r>
              <a:rPr lang="it-IT" baseline="0" dirty="0" smtClean="0"/>
              <a:t> fra aree cerebrali </a:t>
            </a:r>
            <a:r>
              <a:rPr lang="it-IT" baseline="0" dirty="0" err="1" smtClean="0"/>
              <a:t>debutate</a:t>
            </a:r>
            <a:r>
              <a:rPr lang="it-IT" baseline="0" dirty="0" smtClean="0"/>
              <a:t> a svolgere diverse funzioni e che sono coinvolte anche nel processo di lettura. Ma se ci riflettiamo un attimo possiamo immaginare cosa interviene nella lettura (area visiva, un’ area più linguistica che ci permettere di trasformare un messaggio acustico in un sistema simbolico suoni, la capacità di trasformare suoni collegarli fra loro e </a:t>
            </a:r>
            <a:r>
              <a:rPr lang="it-IT" baseline="0" dirty="0" err="1" smtClean="0"/>
              <a:t>connerli</a:t>
            </a:r>
            <a:r>
              <a:rPr lang="it-IT" baseline="0" dirty="0" smtClean="0"/>
              <a:t> ad una rappresentazione…uno studio di risonanza magnetica funzionale ci ha permesso di capire e vedere quali sono le are che si attivano quando chiediamo ad un bravo lettore di leggere qualcosa. Questa ricerca poi confermata da altre ricerche ci ha permesso di vedere che le aree coinvolte </a:t>
            </a:r>
            <a:r>
              <a:rPr lang="it-IT" baseline="0" dirty="0" err="1" smtClean="0"/>
              <a:t>principalemte</a:t>
            </a:r>
            <a:r>
              <a:rPr lang="it-IT" baseline="0" dirty="0" smtClean="0"/>
              <a:t> sono </a:t>
            </a:r>
            <a:endParaRPr lang="it-IT" dirty="0"/>
          </a:p>
        </p:txBody>
      </p:sp>
      <p:sp>
        <p:nvSpPr>
          <p:cNvPr id="4" name="Segnaposto numero diapositiva 3"/>
          <p:cNvSpPr>
            <a:spLocks noGrp="1"/>
          </p:cNvSpPr>
          <p:nvPr>
            <p:ph type="sldNum" sz="quarter" idx="10"/>
          </p:nvPr>
        </p:nvSpPr>
        <p:spPr/>
        <p:txBody>
          <a:bodyPr/>
          <a:lstStyle/>
          <a:p>
            <a:fld id="{FF0DA6FF-07BF-4CED-BD23-215B860340D5}" type="slidenum">
              <a:rPr lang="it-IT" smtClean="0"/>
              <a:pPr/>
              <a:t>15</a:t>
            </a:fld>
            <a:endParaRPr lang="it-IT"/>
          </a:p>
        </p:txBody>
      </p:sp>
    </p:spTree>
    <p:extLst>
      <p:ext uri="{BB962C8B-B14F-4D97-AF65-F5344CB8AC3E}">
        <p14:creationId xmlns="" xmlns:p14="http://schemas.microsoft.com/office/powerpoint/2010/main" val="4953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a:t>
            </a:r>
            <a:r>
              <a:rPr lang="it-IT" baseline="0" dirty="0" smtClean="0"/>
              <a:t> potervi rappresentare la lettura e quindi cosa non funziona nei soggetti con disturbo specifico di apprendimento non immaginate un cervello con un puntino dove c’è la lettura ma dobbiamo pensare ad un sistema che ci permette di leggere grazie ad una serie di </a:t>
            </a:r>
            <a:r>
              <a:rPr lang="it-IT" baseline="0" dirty="0" err="1" smtClean="0"/>
              <a:t>connesioni</a:t>
            </a:r>
            <a:r>
              <a:rPr lang="it-IT" baseline="0" dirty="0" smtClean="0"/>
              <a:t> fra aree cerebrali </a:t>
            </a:r>
            <a:r>
              <a:rPr lang="it-IT" baseline="0" dirty="0" err="1" smtClean="0"/>
              <a:t>debutate</a:t>
            </a:r>
            <a:r>
              <a:rPr lang="it-IT" baseline="0" dirty="0" smtClean="0"/>
              <a:t> a svolgere diverse funzioni e che sono coinvolte anche nel processo di lettura. Ma se ci riflettiamo un attimo possiamo immaginare cosa interviene nella lettura (area visiva, un’ area più linguistica che ci permettere di trasformare un messaggio acustico in un sistema simbolico suoni, la capacità di trasformare suoni collegarli fra loro e </a:t>
            </a:r>
            <a:r>
              <a:rPr lang="it-IT" baseline="0" dirty="0" err="1" smtClean="0"/>
              <a:t>connerli</a:t>
            </a:r>
            <a:r>
              <a:rPr lang="it-IT" baseline="0" dirty="0" smtClean="0"/>
              <a:t> ad una rappresentazione…uno studio di risonanza magnetica funzionale ci ha permesso di capire e vedere quali sono le are che si attivano quando chiediamo ad un bravo lettore di leggere qualcosa. Questa ricerca poi confermata da altre ricerche ci ha permesso di vedere che le aree coinvolte </a:t>
            </a:r>
            <a:r>
              <a:rPr lang="it-IT" baseline="0" dirty="0" err="1" smtClean="0"/>
              <a:t>principalemte</a:t>
            </a:r>
            <a:r>
              <a:rPr lang="it-IT" baseline="0" dirty="0" smtClean="0"/>
              <a:t> sono </a:t>
            </a:r>
            <a:endParaRPr lang="it-IT" dirty="0"/>
          </a:p>
        </p:txBody>
      </p:sp>
      <p:sp>
        <p:nvSpPr>
          <p:cNvPr id="4" name="Segnaposto numero diapositiva 3"/>
          <p:cNvSpPr>
            <a:spLocks noGrp="1"/>
          </p:cNvSpPr>
          <p:nvPr>
            <p:ph type="sldNum" sz="quarter" idx="10"/>
          </p:nvPr>
        </p:nvSpPr>
        <p:spPr/>
        <p:txBody>
          <a:bodyPr/>
          <a:lstStyle/>
          <a:p>
            <a:fld id="{FF0DA6FF-07BF-4CED-BD23-215B860340D5}" type="slidenum">
              <a:rPr lang="it-IT" smtClean="0"/>
              <a:pPr/>
              <a:t>19</a:t>
            </a:fld>
            <a:endParaRPr lang="it-IT"/>
          </a:p>
        </p:txBody>
      </p:sp>
    </p:spTree>
    <p:extLst>
      <p:ext uri="{BB962C8B-B14F-4D97-AF65-F5344CB8AC3E}">
        <p14:creationId xmlns="" xmlns:p14="http://schemas.microsoft.com/office/powerpoint/2010/main" val="118212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a:t>
            </a:r>
            <a:r>
              <a:rPr lang="it-IT" baseline="0" dirty="0" smtClean="0"/>
              <a:t> potervi rappresentare la lettura e quindi cosa non funziona nei soggetti con disturbo specifico di apprendimento non immaginate un cervello con un puntino dove c’è la lettura ma dobbiamo pensare ad un sistema che ci permette di leggere grazie ad una serie di </a:t>
            </a:r>
            <a:r>
              <a:rPr lang="it-IT" baseline="0" dirty="0" err="1" smtClean="0"/>
              <a:t>connesioni</a:t>
            </a:r>
            <a:r>
              <a:rPr lang="it-IT" baseline="0" dirty="0" smtClean="0"/>
              <a:t> fra aree cerebrali </a:t>
            </a:r>
            <a:r>
              <a:rPr lang="it-IT" baseline="0" dirty="0" err="1" smtClean="0"/>
              <a:t>debutate</a:t>
            </a:r>
            <a:r>
              <a:rPr lang="it-IT" baseline="0" dirty="0" smtClean="0"/>
              <a:t> a svolgere diverse funzioni e che sono coinvolte anche nel processo di lettura. Ma se ci riflettiamo un attimo possiamo immaginare cosa interviene nella lettura (area visiva, un’ area più linguistica che ci permettere di trasformare un messaggio acustico in un sistema simbolico suoni, la capacità di trasformare suoni collegarli fra loro e </a:t>
            </a:r>
            <a:r>
              <a:rPr lang="it-IT" baseline="0" dirty="0" err="1" smtClean="0"/>
              <a:t>connerli</a:t>
            </a:r>
            <a:r>
              <a:rPr lang="it-IT" baseline="0" dirty="0" smtClean="0"/>
              <a:t> ad una rappresentazione…uno studio di risonanza magnetica funzionale ci ha permesso di capire e vedere quali sono le are che si attivano quando chiediamo ad un bravo lettore di leggere qualcosa. Questa ricerca poi confermata da altre ricerche ci ha permesso di vedere che le aree coinvolte </a:t>
            </a:r>
            <a:r>
              <a:rPr lang="it-IT" baseline="0" dirty="0" err="1" smtClean="0"/>
              <a:t>principalemte</a:t>
            </a:r>
            <a:r>
              <a:rPr lang="it-IT" baseline="0" dirty="0" smtClean="0"/>
              <a:t> sono </a:t>
            </a:r>
            <a:endParaRPr lang="it-IT" dirty="0"/>
          </a:p>
        </p:txBody>
      </p:sp>
      <p:sp>
        <p:nvSpPr>
          <p:cNvPr id="4" name="Segnaposto numero diapositiva 3"/>
          <p:cNvSpPr>
            <a:spLocks noGrp="1"/>
          </p:cNvSpPr>
          <p:nvPr>
            <p:ph type="sldNum" sz="quarter" idx="10"/>
          </p:nvPr>
        </p:nvSpPr>
        <p:spPr/>
        <p:txBody>
          <a:bodyPr/>
          <a:lstStyle/>
          <a:p>
            <a:fld id="{FF0DA6FF-07BF-4CED-BD23-215B860340D5}" type="slidenum">
              <a:rPr lang="it-IT" smtClean="0"/>
              <a:pPr/>
              <a:t>24</a:t>
            </a:fld>
            <a:endParaRPr lang="it-IT"/>
          </a:p>
        </p:txBody>
      </p:sp>
    </p:spTree>
    <p:extLst>
      <p:ext uri="{BB962C8B-B14F-4D97-AF65-F5344CB8AC3E}">
        <p14:creationId xmlns="" xmlns:p14="http://schemas.microsoft.com/office/powerpoint/2010/main" val="153701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F0DA6FF-07BF-4CED-BD23-215B860340D5}" type="slidenum">
              <a:rPr lang="it-IT" smtClean="0"/>
              <a:pPr/>
              <a:t>27</a:t>
            </a:fld>
            <a:endParaRPr lang="it-IT"/>
          </a:p>
        </p:txBody>
      </p:sp>
    </p:spTree>
    <p:extLst>
      <p:ext uri="{BB962C8B-B14F-4D97-AF65-F5344CB8AC3E}">
        <p14:creationId xmlns="" xmlns:p14="http://schemas.microsoft.com/office/powerpoint/2010/main" val="224902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F0DA6FF-07BF-4CED-BD23-215B860340D5}" type="slidenum">
              <a:rPr lang="it-IT" smtClean="0"/>
              <a:pPr/>
              <a:t>28</a:t>
            </a:fld>
            <a:endParaRPr lang="it-IT"/>
          </a:p>
        </p:txBody>
      </p:sp>
    </p:spTree>
    <p:extLst>
      <p:ext uri="{BB962C8B-B14F-4D97-AF65-F5344CB8AC3E}">
        <p14:creationId xmlns="" xmlns:p14="http://schemas.microsoft.com/office/powerpoint/2010/main" val="366202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F0DA6FF-07BF-4CED-BD23-215B860340D5}" type="slidenum">
              <a:rPr lang="it-IT" smtClean="0"/>
              <a:pPr/>
              <a:t>29</a:t>
            </a:fld>
            <a:endParaRPr lang="it-IT"/>
          </a:p>
        </p:txBody>
      </p:sp>
    </p:spTree>
    <p:extLst>
      <p:ext uri="{BB962C8B-B14F-4D97-AF65-F5344CB8AC3E}">
        <p14:creationId xmlns="" xmlns:p14="http://schemas.microsoft.com/office/powerpoint/2010/main" val="212263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14AF63-141B-4ED9-90C2-E0F8A912A4AC}" type="slidenum">
              <a:rPr lang="it-IT" altLang="it-IT" sz="1200">
                <a:latin typeface="Calibri" panose="020F0502020204030204" pitchFamily="34" charset="0"/>
              </a:rPr>
              <a:pPr eaLnBrk="1" hangingPunct="1"/>
              <a:t>30</a:t>
            </a:fld>
            <a:endParaRPr lang="it-IT" altLang="it-IT" sz="1200">
              <a:latin typeface="Calibri" panose="020F0502020204030204"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ea typeface="ＭＳ Ｐゴシック" panose="020B0600070205080204" pitchFamily="34" charset="-128"/>
            </a:endParaRPr>
          </a:p>
        </p:txBody>
      </p:sp>
    </p:spTree>
    <p:extLst>
      <p:ext uri="{BB962C8B-B14F-4D97-AF65-F5344CB8AC3E}">
        <p14:creationId xmlns="" xmlns:p14="http://schemas.microsoft.com/office/powerpoint/2010/main" val="19960251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cstate="print">
              <a:alphaModFix amt="8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cstate="print">
              <a:alphaModFix amt="8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cstate="print">
              <a:alphaModFix amt="8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cstate="print">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5" name="Footer Placeholder 4"/>
          <p:cNvSpPr>
            <a:spLocks noGrp="1"/>
          </p:cNvSpPr>
          <p:nvPr>
            <p:ph type="ftr" sz="quarter" idx="11"/>
          </p:nvPr>
        </p:nvSpPr>
        <p:spPr>
          <a:xfrm>
            <a:off x="812805" y="6272785"/>
            <a:ext cx="4745736" cy="365125"/>
          </a:xfrm>
        </p:spPr>
        <p:txBody>
          <a:bodyPr/>
          <a:lstStyle/>
          <a:p>
            <a:endParaRPr lang="it-IT"/>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29828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336496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356853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86705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cstate="print">
              <a:alphaModFix amt="8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7F49D355-16BD-4E45-BD9A-5EA878CF7CBD}" type="datetimeFigureOut">
              <a:rPr lang="it-IT" smtClean="0"/>
              <a:pPr/>
              <a:t>08/11/2018</a:t>
            </a:fld>
            <a:endParaRPr lang="it-IT"/>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it-IT"/>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print">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27210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423140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91639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7F49D355-16BD-4E45-BD9A-5EA878CF7CBD}" type="datetimeFigureOut">
              <a:rPr lang="it-IT" smtClean="0"/>
              <a:pPr/>
              <a:t>08/11/2018</a:t>
            </a:fld>
            <a:endParaRPr lang="it-IT"/>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it-IT"/>
          </a:p>
        </p:txBody>
      </p:sp>
      <p:sp>
        <p:nvSpPr>
          <p:cNvPr id="5" name="Slide Number Placeholder 4"/>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58042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61348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cstate="print">
              <a:alphaModFix amt="6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cstate="print">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10" name="Footer Placeholder 9"/>
          <p:cNvSpPr>
            <a:spLocks noGrp="1"/>
          </p:cNvSpPr>
          <p:nvPr>
            <p:ph type="ftr" sz="quarter" idx="11"/>
          </p:nvPr>
        </p:nvSpPr>
        <p:spPr/>
        <p:txBody>
          <a:bodyPr/>
          <a:lstStyle/>
          <a:p>
            <a:endParaRPr lang="it-IT"/>
          </a:p>
        </p:txBody>
      </p:sp>
      <p:sp>
        <p:nvSpPr>
          <p:cNvPr id="11" name="Slide Number Placeholder 10"/>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7517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cstate="print">
              <a:alphaModFix amt="60000"/>
              <a:lum bright="70000" contrast="-70000"/>
              <a:extLst>
                <a:ext uri="{BEBA8EAE-BF5A-486C-A8C5-ECC9F3942E4B}">
                  <a14:imgProps xmlns="" xmlns:a14="http://schemas.microsoft.com/office/drawing/2010/main">
                    <a14:imgLayer r:embed="rId3">
                      <a14:imgEffect>
                        <a14:sharpenSoften amount="61000"/>
                      </a14:imgEffect>
                    </a14:imgLayer>
                  </a14:imgProps>
                </a:ext>
                <a:ext uri="{28A0092B-C50C-407E-A947-70E740481C1C}">
                  <a14:useLocalDpi xmlns=""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cstate="print">
                <a:duotone>
                  <a:schemeClr val="accent1">
                    <a:shade val="45000"/>
                    <a:satMod val="135000"/>
                  </a:schemeClr>
                  <a:prstClr val="white"/>
                </a:duotone>
                <a:extLst>
                  <a:ext uri="{BEBA8EAE-BF5A-486C-A8C5-ECC9F3942E4B}">
                    <a14:imgProps xmln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7F49D355-16BD-4E45-BD9A-5EA878CF7CBD}" type="datetimeFigureOut">
              <a:rPr lang="it-IT" smtClean="0"/>
              <a:pPr/>
              <a:t>08/11/2018</a:t>
            </a:fld>
            <a:endParaRPr lang="it-IT"/>
          </a:p>
        </p:txBody>
      </p:sp>
      <p:sp>
        <p:nvSpPr>
          <p:cNvPr id="10" name="Slide Number Placeholder 9"/>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217243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cstate="print">
                <a:duotone>
                  <a:schemeClr val="accent1">
                    <a:shade val="45000"/>
                    <a:satMod val="135000"/>
                  </a:schemeClr>
                  <a:prstClr val="white"/>
                </a:duotone>
                <a:extLst>
                  <a:ext uri="{BEBA8EAE-BF5A-486C-A8C5-ECC9F3942E4B}">
                    <a14:imgProps xmln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7F49D355-16BD-4E45-BD9A-5EA878CF7CBD}" type="datetimeFigureOut">
              <a:rPr lang="it-IT" smtClean="0"/>
              <a:pPr/>
              <a:t>08/11/2018</a:t>
            </a:fld>
            <a:endParaRPr lang="it-IT"/>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it-IT"/>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428837156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manuela.fantuzi@libero.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istruzione.it/esame_di_stato/Primo_Ciclo/normativa/allegati/legge170_10.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63688" y="1916832"/>
            <a:ext cx="6172200" cy="1894362"/>
          </a:xfrm>
        </p:spPr>
        <p:txBody>
          <a:bodyPr>
            <a:normAutofit/>
          </a:bodyPr>
          <a:lstStyle/>
          <a:p>
            <a:r>
              <a:rPr lang="it-IT" dirty="0" smtClean="0"/>
              <a:t>8</a:t>
            </a:r>
            <a:r>
              <a:rPr lang="it-IT" dirty="0" smtClean="0"/>
              <a:t> </a:t>
            </a:r>
            <a:r>
              <a:rPr lang="it-IT" dirty="0" smtClean="0"/>
              <a:t>novembre 2018</a:t>
            </a:r>
            <a:endParaRPr lang="it-IT" dirty="0"/>
          </a:p>
        </p:txBody>
      </p:sp>
      <p:sp>
        <p:nvSpPr>
          <p:cNvPr id="3" name="Sottotitolo 2"/>
          <p:cNvSpPr>
            <a:spLocks noGrp="1"/>
          </p:cNvSpPr>
          <p:nvPr>
            <p:ph type="subTitle" idx="1"/>
          </p:nvPr>
        </p:nvSpPr>
        <p:spPr>
          <a:xfrm>
            <a:off x="611560" y="4509120"/>
            <a:ext cx="7200800" cy="1865802"/>
          </a:xfrm>
        </p:spPr>
        <p:txBody>
          <a:bodyPr>
            <a:normAutofit fontScale="32500" lnSpcReduction="20000"/>
          </a:bodyPr>
          <a:lstStyle/>
          <a:p>
            <a:endParaRPr lang="it-IT" u="sng" dirty="0" smtClean="0">
              <a:effectLst>
                <a:outerShdw blurRad="38100" dist="38100" dir="2700000" algn="tl">
                  <a:srgbClr val="000000">
                    <a:alpha val="43137"/>
                  </a:srgbClr>
                </a:outerShdw>
              </a:effectLst>
            </a:endParaRPr>
          </a:p>
          <a:p>
            <a:r>
              <a:rPr lang="it-IT" sz="3300" u="sng" dirty="0" smtClean="0">
                <a:effectLst>
                  <a:outerShdw blurRad="38100" dist="38100" dir="2700000" algn="tl">
                    <a:srgbClr val="000000">
                      <a:alpha val="43137"/>
                    </a:srgbClr>
                  </a:outerShdw>
                </a:effectLst>
              </a:rPr>
              <a:t>Dott. </a:t>
            </a:r>
            <a:r>
              <a:rPr lang="it-IT" sz="3300" u="sng" dirty="0" err="1" smtClean="0">
                <a:effectLst>
                  <a:outerShdw blurRad="38100" dist="38100" dir="2700000" algn="tl">
                    <a:srgbClr val="000000">
                      <a:alpha val="43137"/>
                    </a:srgbClr>
                  </a:outerShdw>
                </a:effectLst>
              </a:rPr>
              <a:t>Ssa</a:t>
            </a:r>
            <a:r>
              <a:rPr lang="it-IT" sz="3300" u="sng" dirty="0" smtClean="0">
                <a:effectLst>
                  <a:outerShdw blurRad="38100" dist="38100" dir="2700000" algn="tl">
                    <a:srgbClr val="000000">
                      <a:alpha val="43137"/>
                    </a:srgbClr>
                  </a:outerShdw>
                </a:effectLst>
              </a:rPr>
              <a:t> Emanuela </a:t>
            </a:r>
            <a:r>
              <a:rPr lang="it-IT" sz="3300" u="sng" dirty="0" err="1" smtClean="0">
                <a:effectLst>
                  <a:outerShdw blurRad="38100" dist="38100" dir="2700000" algn="tl">
                    <a:srgbClr val="000000">
                      <a:alpha val="43137"/>
                    </a:srgbClr>
                  </a:outerShdw>
                </a:effectLst>
              </a:rPr>
              <a:t>Fantuzi</a:t>
            </a:r>
            <a:endParaRPr lang="it-IT" sz="3300" u="sng" dirty="0" smtClean="0">
              <a:effectLst>
                <a:outerShdw blurRad="38100" dist="38100" dir="2700000" algn="tl">
                  <a:srgbClr val="000000">
                    <a:alpha val="43137"/>
                  </a:srgbClr>
                </a:outerShdw>
              </a:effectLst>
            </a:endParaRPr>
          </a:p>
          <a:p>
            <a:r>
              <a:rPr lang="it-IT" sz="3300" b="0" dirty="0" smtClean="0"/>
              <a:t>Psicologa dello sviluppo Psicoterapeuta </a:t>
            </a:r>
          </a:p>
          <a:p>
            <a:r>
              <a:rPr lang="it-IT" sz="3300" b="0" dirty="0" smtClean="0"/>
              <a:t>Neuropsicologa dello sviluppo </a:t>
            </a:r>
          </a:p>
          <a:p>
            <a:r>
              <a:rPr lang="it-IT" sz="3300" dirty="0" smtClean="0"/>
              <a:t>Specialista in </a:t>
            </a:r>
            <a:r>
              <a:rPr lang="it-IT" sz="3300" b="0" dirty="0" smtClean="0"/>
              <a:t>disturbi specifici di apprendimento.</a:t>
            </a:r>
          </a:p>
          <a:p>
            <a:r>
              <a:rPr lang="it-IT" sz="3300" dirty="0" smtClean="0">
                <a:hlinkClick r:id="rId3"/>
              </a:rPr>
              <a:t>emanuela.fantuzi@libero.it</a:t>
            </a:r>
            <a:endParaRPr lang="it-IT" sz="3300" dirty="0" smtClean="0"/>
          </a:p>
          <a:p>
            <a:r>
              <a:rPr lang="it-IT" sz="3300" dirty="0" smtClean="0"/>
              <a:t>Cell 3204027523</a:t>
            </a:r>
            <a:endParaRPr lang="it-IT" sz="3300" dirty="0"/>
          </a:p>
        </p:txBody>
      </p:sp>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116632"/>
            <a:ext cx="2497770" cy="889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891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in su 1"/>
          <p:cNvSpPr/>
          <p:nvPr/>
        </p:nvSpPr>
        <p:spPr>
          <a:xfrm>
            <a:off x="2483768" y="1340768"/>
            <a:ext cx="936104" cy="47525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t>
            </a:r>
          </a:p>
          <a:p>
            <a:pPr algn="ctr"/>
            <a:r>
              <a:rPr lang="it-IT" dirty="0" smtClean="0"/>
              <a:t>I</a:t>
            </a:r>
          </a:p>
          <a:p>
            <a:pPr algn="ctr"/>
            <a:r>
              <a:rPr lang="it-IT" dirty="0" smtClean="0"/>
              <a:t>N</a:t>
            </a:r>
          </a:p>
          <a:p>
            <a:pPr algn="ctr"/>
            <a:r>
              <a:rPr lang="it-IT" dirty="0" smtClean="0"/>
              <a:t>G</a:t>
            </a:r>
          </a:p>
          <a:p>
            <a:pPr algn="ctr"/>
            <a:r>
              <a:rPr lang="it-IT" dirty="0" smtClean="0"/>
              <a:t>UAGG</a:t>
            </a:r>
          </a:p>
          <a:p>
            <a:pPr algn="ctr"/>
            <a:r>
              <a:rPr lang="it-IT" dirty="0" smtClean="0"/>
              <a:t>I</a:t>
            </a:r>
          </a:p>
          <a:p>
            <a:pPr algn="ctr"/>
            <a:r>
              <a:rPr lang="it-IT" dirty="0" smtClean="0"/>
              <a:t>O</a:t>
            </a:r>
          </a:p>
          <a:p>
            <a:pPr algn="ctr"/>
            <a:endParaRPr lang="it-IT" dirty="0"/>
          </a:p>
        </p:txBody>
      </p:sp>
      <p:sp>
        <p:nvSpPr>
          <p:cNvPr id="3" name="Freccia in su 2"/>
          <p:cNvSpPr/>
          <p:nvPr/>
        </p:nvSpPr>
        <p:spPr>
          <a:xfrm>
            <a:off x="4355976" y="1340768"/>
            <a:ext cx="936104" cy="47525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MOTOR</a:t>
            </a:r>
          </a:p>
          <a:p>
            <a:pPr algn="ctr"/>
            <a:r>
              <a:rPr lang="it-IT" dirty="0" smtClean="0"/>
              <a:t>I</a:t>
            </a:r>
          </a:p>
          <a:p>
            <a:pPr algn="ctr"/>
            <a:r>
              <a:rPr lang="it-IT" dirty="0" smtClean="0"/>
              <a:t>O</a:t>
            </a:r>
            <a:endParaRPr lang="it-IT" dirty="0"/>
          </a:p>
        </p:txBody>
      </p:sp>
      <p:sp>
        <p:nvSpPr>
          <p:cNvPr id="4" name="Freccia a destra 3"/>
          <p:cNvSpPr/>
          <p:nvPr/>
        </p:nvSpPr>
        <p:spPr>
          <a:xfrm>
            <a:off x="1475656" y="5301208"/>
            <a:ext cx="525658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ATTENZIONE</a:t>
            </a:r>
            <a:endParaRPr lang="it-IT" dirty="0"/>
          </a:p>
        </p:txBody>
      </p:sp>
      <p:sp>
        <p:nvSpPr>
          <p:cNvPr id="5" name="Freccia a destra 4"/>
          <p:cNvSpPr/>
          <p:nvPr/>
        </p:nvSpPr>
        <p:spPr>
          <a:xfrm>
            <a:off x="1403648" y="1844824"/>
            <a:ext cx="525658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COGNITIVO</a:t>
            </a:r>
            <a:endParaRPr lang="it-I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3389382" y="4581128"/>
            <a:ext cx="2505075" cy="1828800"/>
          </a:xfrm>
          <a:prstGeom prst="rect">
            <a:avLst/>
          </a:prstGeom>
        </p:spPr>
      </p:pic>
      <p:pic>
        <p:nvPicPr>
          <p:cNvPr id="5" name="Segnaposto contenuto 4"/>
          <p:cNvPicPr>
            <a:picLocks noGrp="1" noChangeAspect="1"/>
          </p:cNvPicPr>
          <p:nvPr>
            <p:ph idx="1"/>
          </p:nvPr>
        </p:nvPicPr>
        <p:blipFill>
          <a:blip r:embed="rId3" cstate="print"/>
          <a:stretch>
            <a:fillRect/>
          </a:stretch>
        </p:blipFill>
        <p:spPr>
          <a:xfrm>
            <a:off x="467544" y="3573016"/>
            <a:ext cx="2857500" cy="1428750"/>
          </a:xfrm>
          <a:prstGeom prst="rect">
            <a:avLst/>
          </a:prstGeom>
        </p:spPr>
      </p:pic>
      <p:pic>
        <p:nvPicPr>
          <p:cNvPr id="6" name="Immagine 5"/>
          <p:cNvPicPr>
            <a:picLocks noChangeAspect="1"/>
          </p:cNvPicPr>
          <p:nvPr/>
        </p:nvPicPr>
        <p:blipFill>
          <a:blip r:embed="rId4" cstate="print"/>
          <a:stretch>
            <a:fillRect/>
          </a:stretch>
        </p:blipFill>
        <p:spPr>
          <a:xfrm>
            <a:off x="6379604" y="2960948"/>
            <a:ext cx="2009775" cy="2276475"/>
          </a:xfrm>
          <a:prstGeom prst="rect">
            <a:avLst/>
          </a:prstGeom>
        </p:spPr>
      </p:pic>
      <p:sp>
        <p:nvSpPr>
          <p:cNvPr id="7" name="Rettangolo arrotondato 6"/>
          <p:cNvSpPr/>
          <p:nvPr/>
        </p:nvSpPr>
        <p:spPr>
          <a:xfrm>
            <a:off x="3203848" y="692696"/>
            <a:ext cx="259228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PROFILO</a:t>
            </a:r>
            <a:endParaRPr lang="it-IT" dirty="0"/>
          </a:p>
        </p:txBody>
      </p:sp>
      <p:cxnSp>
        <p:nvCxnSpPr>
          <p:cNvPr id="10" name="Connettore 2 9"/>
          <p:cNvCxnSpPr/>
          <p:nvPr/>
        </p:nvCxnSpPr>
        <p:spPr>
          <a:xfrm flipH="1">
            <a:off x="2087724" y="1772816"/>
            <a:ext cx="1008112" cy="12961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4629708" y="1916832"/>
            <a:ext cx="12211" cy="2088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5930461" y="1844824"/>
            <a:ext cx="981799" cy="10081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p:nvPicPr>
        <p:blipFill>
          <a:blip r:embed="rId4" cstate="print"/>
          <a:stretch>
            <a:fillRect/>
          </a:stretch>
        </p:blipFill>
        <p:spPr>
          <a:xfrm>
            <a:off x="6372200" y="2996952"/>
            <a:ext cx="2009775" cy="2276475"/>
          </a:xfrm>
          <a:prstGeom prst="rect">
            <a:avLst/>
          </a:prstGeom>
        </p:spPr>
      </p:pic>
    </p:spTree>
    <p:extLst>
      <p:ext uri="{BB962C8B-B14F-4D97-AF65-F5344CB8AC3E}">
        <p14:creationId xmlns="" xmlns:p14="http://schemas.microsoft.com/office/powerpoint/2010/main" val="1168212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sz="quarter" idx="1"/>
          </p:nvPr>
        </p:nvPicPr>
        <p:blipFill>
          <a:blip r:embed="rId2" cstate="print"/>
          <a:stretch>
            <a:fillRect/>
          </a:stretch>
        </p:blipFill>
        <p:spPr>
          <a:xfrm rot="20606414">
            <a:off x="2406346" y="4176921"/>
            <a:ext cx="1874683" cy="1371719"/>
          </a:xfrm>
          <a:prstGeom prst="rect">
            <a:avLst/>
          </a:prstGeom>
        </p:spPr>
      </p:pic>
      <p:pic>
        <p:nvPicPr>
          <p:cNvPr id="5" name="Immagine 4"/>
          <p:cNvPicPr>
            <a:picLocks noChangeAspect="1"/>
          </p:cNvPicPr>
          <p:nvPr/>
        </p:nvPicPr>
        <p:blipFill>
          <a:blip r:embed="rId3" cstate="print"/>
          <a:stretch>
            <a:fillRect/>
          </a:stretch>
        </p:blipFill>
        <p:spPr>
          <a:xfrm rot="2127692">
            <a:off x="2632573" y="1402805"/>
            <a:ext cx="2144454" cy="1074513"/>
          </a:xfrm>
          <a:prstGeom prst="rect">
            <a:avLst/>
          </a:prstGeom>
        </p:spPr>
      </p:pic>
      <p:pic>
        <p:nvPicPr>
          <p:cNvPr id="6" name="Immagine 5"/>
          <p:cNvPicPr>
            <a:picLocks noChangeAspect="1"/>
          </p:cNvPicPr>
          <p:nvPr/>
        </p:nvPicPr>
        <p:blipFill>
          <a:blip r:embed="rId4" cstate="print"/>
          <a:stretch>
            <a:fillRect/>
          </a:stretch>
        </p:blipFill>
        <p:spPr>
          <a:xfrm>
            <a:off x="1223628" y="2448731"/>
            <a:ext cx="1508891" cy="1705504"/>
          </a:xfrm>
          <a:prstGeom prst="rect">
            <a:avLst/>
          </a:prstGeom>
        </p:spPr>
      </p:pic>
      <p:sp>
        <p:nvSpPr>
          <p:cNvPr id="7" name="Freccia a destra rientrata 6"/>
          <p:cNvSpPr/>
          <p:nvPr/>
        </p:nvSpPr>
        <p:spPr>
          <a:xfrm>
            <a:off x="4301970" y="1376772"/>
            <a:ext cx="1404156" cy="27003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Freccia a destra rientrata 7"/>
          <p:cNvSpPr/>
          <p:nvPr/>
        </p:nvSpPr>
        <p:spPr>
          <a:xfrm>
            <a:off x="2897814" y="3301481"/>
            <a:ext cx="2160240" cy="27003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Freccia a destra rientrata 8"/>
          <p:cNvSpPr/>
          <p:nvPr/>
        </p:nvSpPr>
        <p:spPr>
          <a:xfrm>
            <a:off x="4139952" y="5373216"/>
            <a:ext cx="1620180" cy="27003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ttangolo arrotondato 10"/>
          <p:cNvSpPr/>
          <p:nvPr/>
        </p:nvSpPr>
        <p:spPr>
          <a:xfrm>
            <a:off x="5976156" y="1268760"/>
            <a:ext cx="1296144" cy="42664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t>Memoria di lavoro</a:t>
            </a:r>
            <a:endParaRPr lang="en-GB" sz="1350" dirty="0"/>
          </a:p>
        </p:txBody>
      </p:sp>
    </p:spTree>
    <p:extLst>
      <p:ext uri="{BB962C8B-B14F-4D97-AF65-F5344CB8AC3E}">
        <p14:creationId xmlns="" xmlns:p14="http://schemas.microsoft.com/office/powerpoint/2010/main" val="2540671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La memoria di lavoro</a:t>
            </a:r>
            <a:endParaRPr lang="en-GB" dirty="0"/>
          </a:p>
        </p:txBody>
      </p:sp>
      <p:sp>
        <p:nvSpPr>
          <p:cNvPr id="3" name="Segnaposto contenuto 2"/>
          <p:cNvSpPr>
            <a:spLocks noGrp="1"/>
          </p:cNvSpPr>
          <p:nvPr>
            <p:ph sz="quarter" idx="1"/>
          </p:nvPr>
        </p:nvSpPr>
        <p:spPr>
          <a:xfrm>
            <a:off x="1475656" y="2996952"/>
            <a:ext cx="5600700" cy="1635642"/>
          </a:xfrm>
        </p:spPr>
        <p:txBody>
          <a:bodyPr>
            <a:normAutofit/>
          </a:bodyPr>
          <a:lstStyle/>
          <a:p>
            <a:pPr algn="ctr"/>
            <a:r>
              <a:rPr lang="it-IT" dirty="0" smtClean="0"/>
              <a:t>E’ la capacità di mantenere in memoria informazioni di diversa natura e contemporaneamente avere la disponibilità cognitiva per elaborare attivamente tale materiale</a:t>
            </a:r>
            <a:endParaRPr lang="en-GB" dirty="0"/>
          </a:p>
        </p:txBody>
      </p:sp>
      <p:sp>
        <p:nvSpPr>
          <p:cNvPr id="4" name="Freccia in giù 3"/>
          <p:cNvSpPr/>
          <p:nvPr/>
        </p:nvSpPr>
        <p:spPr>
          <a:xfrm>
            <a:off x="4205241" y="1970838"/>
            <a:ext cx="162018" cy="594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egnaposto contenuto 3"/>
          <p:cNvSpPr txBox="1">
            <a:spLocks/>
          </p:cNvSpPr>
          <p:nvPr/>
        </p:nvSpPr>
        <p:spPr>
          <a:xfrm>
            <a:off x="2555776" y="4437112"/>
            <a:ext cx="3528392" cy="2036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it-IT" sz="1350" b="0" i="0" u="none" strike="noStrike" kern="1200" cap="none" spc="0" normalizeH="0" baseline="0" noProof="0" dirty="0" smtClean="0">
                <a:ln>
                  <a:noFill/>
                </a:ln>
                <a:solidFill>
                  <a:schemeClr val="lt1"/>
                </a:solidFill>
                <a:effectLst/>
                <a:uLnTx/>
                <a:uFillTx/>
                <a:latin typeface="+mn-lt"/>
                <a:ea typeface="+mn-ea"/>
                <a:cs typeface="+mn-cs"/>
              </a:rPr>
              <a:t>PRIME FASI </a:t>
            </a:r>
            <a:r>
              <a:rPr kumimoji="0" lang="it-IT" sz="1350" b="0" i="0" u="none" strike="noStrike" kern="1200" cap="none" spc="0" normalizeH="0" baseline="0" noProof="0" dirty="0" err="1" smtClean="0">
                <a:ln>
                  <a:noFill/>
                </a:ln>
                <a:solidFill>
                  <a:schemeClr val="lt1"/>
                </a:solidFill>
                <a:effectLst/>
                <a:uLnTx/>
                <a:uFillTx/>
                <a:latin typeface="+mn-lt"/>
                <a:ea typeface="+mn-ea"/>
                <a:cs typeface="+mn-cs"/>
              </a:rPr>
              <a:t>DI</a:t>
            </a:r>
            <a:r>
              <a:rPr kumimoji="0" lang="it-IT" sz="1350" b="0" i="0" u="none" strike="noStrike" kern="1200" cap="none" spc="0" normalizeH="0" baseline="0" noProof="0" dirty="0" smtClean="0">
                <a:ln>
                  <a:noFill/>
                </a:ln>
                <a:solidFill>
                  <a:schemeClr val="lt1"/>
                </a:solidFill>
                <a:effectLst/>
                <a:uLnTx/>
                <a:uFillTx/>
                <a:latin typeface="+mn-lt"/>
                <a:ea typeface="+mn-ea"/>
                <a:cs typeface="+mn-cs"/>
              </a:rPr>
              <a:t> APPRENDIMENTO DELLA LETTO-SCRITTURA</a:t>
            </a: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it-IT" sz="1350" b="0" i="0" u="none" strike="noStrike" kern="1200" cap="none" spc="0" normalizeH="0" baseline="0" noProof="0" dirty="0" smtClean="0">
                <a:ln>
                  <a:noFill/>
                </a:ln>
                <a:solidFill>
                  <a:schemeClr val="lt1"/>
                </a:solidFill>
                <a:effectLst/>
                <a:uLnTx/>
                <a:uFillTx/>
                <a:latin typeface="+mn-lt"/>
                <a:ea typeface="+mn-ea"/>
                <a:cs typeface="+mn-cs"/>
              </a:rPr>
              <a:t>COMPRENSIONE DEL TESTO</a:t>
            </a: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it-IT" sz="1350" b="0" i="0" u="none" strike="noStrike" kern="1200" cap="none" spc="0" normalizeH="0" baseline="0" noProof="0" dirty="0" smtClean="0">
                <a:ln>
                  <a:noFill/>
                </a:ln>
                <a:solidFill>
                  <a:schemeClr val="lt1"/>
                </a:solidFill>
                <a:effectLst/>
                <a:uLnTx/>
                <a:uFillTx/>
                <a:latin typeface="+mn-lt"/>
                <a:ea typeface="+mn-ea"/>
                <a:cs typeface="+mn-cs"/>
              </a:rPr>
              <a:t>RISOLUZIONE DEI PROBLEMI MATEMATICI</a:t>
            </a: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it-IT" sz="1350" b="0" i="0" u="none" strike="noStrike" kern="1200" cap="none" spc="0" normalizeH="0" baseline="0" noProof="0" dirty="0" smtClean="0">
                <a:ln>
                  <a:noFill/>
                </a:ln>
                <a:solidFill>
                  <a:schemeClr val="lt1"/>
                </a:solidFill>
                <a:effectLst/>
                <a:uLnTx/>
                <a:uFillTx/>
                <a:latin typeface="+mn-lt"/>
                <a:ea typeface="+mn-ea"/>
                <a:cs typeface="+mn-cs"/>
              </a:rPr>
              <a:t>CALCOLO A MENTE</a:t>
            </a: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it-IT" sz="1350" b="0" i="0" u="none" strike="noStrike" kern="1200" cap="none" spc="0" normalizeH="0" baseline="0" noProof="0" dirty="0" smtClean="0">
                <a:ln>
                  <a:noFill/>
                </a:ln>
                <a:solidFill>
                  <a:schemeClr val="lt1"/>
                </a:solidFill>
                <a:effectLst/>
                <a:uLnTx/>
                <a:uFillTx/>
                <a:latin typeface="+mn-lt"/>
                <a:ea typeface="+mn-ea"/>
                <a:cs typeface="+mn-cs"/>
              </a:rPr>
              <a:t>ATTIVITA’ </a:t>
            </a:r>
            <a:r>
              <a:rPr kumimoji="0" lang="it-IT" sz="1350" b="0" i="0" u="none" strike="noStrike" kern="1200" cap="none" spc="0" normalizeH="0" baseline="0" noProof="0" dirty="0" err="1" smtClean="0">
                <a:ln>
                  <a:noFill/>
                </a:ln>
                <a:solidFill>
                  <a:schemeClr val="lt1"/>
                </a:solidFill>
                <a:effectLst/>
                <a:uLnTx/>
                <a:uFillTx/>
                <a:latin typeface="+mn-lt"/>
                <a:ea typeface="+mn-ea"/>
                <a:cs typeface="+mn-cs"/>
              </a:rPr>
              <a:t>DI</a:t>
            </a:r>
            <a:r>
              <a:rPr kumimoji="0" lang="it-IT" sz="1350" b="0" i="0" u="none" strike="noStrike" kern="1200" cap="none" spc="0" normalizeH="0" baseline="0" noProof="0" dirty="0" smtClean="0">
                <a:ln>
                  <a:noFill/>
                </a:ln>
                <a:solidFill>
                  <a:schemeClr val="lt1"/>
                </a:solidFill>
                <a:effectLst/>
                <a:uLnTx/>
                <a:uFillTx/>
                <a:latin typeface="+mn-lt"/>
                <a:ea typeface="+mn-ea"/>
                <a:cs typeface="+mn-cs"/>
              </a:rPr>
              <a:t> STUDIO </a:t>
            </a:r>
            <a:endParaRPr kumimoji="0" lang="en-GB" sz="135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 xmlns:p14="http://schemas.microsoft.com/office/powerpoint/2010/main" val="1397094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descr="Risultati immagini per direttore di orchest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3972" name="AutoShape 4" descr="Risultati immagini per direttore di orchest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3974" name="AutoShape 6" descr="Risultati immagini per direttore di orchest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3976" name="AutoShape 8" descr="Risultati immagini per direttore di orchest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3978" name="AutoShape 10" descr="Cassettiera giallo senape Swe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 name="Immagine 9" descr="direttore orchestra.jpg"/>
          <p:cNvPicPr>
            <a:picLocks noChangeAspect="1"/>
          </p:cNvPicPr>
          <p:nvPr/>
        </p:nvPicPr>
        <p:blipFill>
          <a:blip r:embed="rId2" cstate="print"/>
          <a:stretch>
            <a:fillRect/>
          </a:stretch>
        </p:blipFill>
        <p:spPr>
          <a:xfrm>
            <a:off x="3419872" y="404664"/>
            <a:ext cx="2520280" cy="1183768"/>
          </a:xfrm>
          <a:prstGeom prst="rect">
            <a:avLst/>
          </a:prstGeom>
        </p:spPr>
      </p:pic>
      <p:cxnSp>
        <p:nvCxnSpPr>
          <p:cNvPr id="12" name="Connettore 2 11"/>
          <p:cNvCxnSpPr/>
          <p:nvPr/>
        </p:nvCxnSpPr>
        <p:spPr>
          <a:xfrm>
            <a:off x="5436096" y="198884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2699792" y="1988840"/>
            <a:ext cx="115212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ttangolo arrotondato 12"/>
          <p:cNvSpPr/>
          <p:nvPr/>
        </p:nvSpPr>
        <p:spPr>
          <a:xfrm>
            <a:off x="1259632" y="2996952"/>
            <a:ext cx="2160240"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MEMORIA VERBALE</a:t>
            </a:r>
            <a:endParaRPr lang="it-IT" dirty="0"/>
          </a:p>
        </p:txBody>
      </p:sp>
      <p:sp>
        <p:nvSpPr>
          <p:cNvPr id="15" name="Rettangolo arrotondato 14"/>
          <p:cNvSpPr/>
          <p:nvPr/>
        </p:nvSpPr>
        <p:spPr>
          <a:xfrm>
            <a:off x="5620122" y="3107060"/>
            <a:ext cx="2304256"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MEMORIA VISUO-SPAZIALE</a:t>
            </a:r>
            <a:endParaRPr lang="it-IT" dirty="0"/>
          </a:p>
        </p:txBody>
      </p:sp>
      <p:pic>
        <p:nvPicPr>
          <p:cNvPr id="17" name="Segnaposto contenuto 4"/>
          <p:cNvPicPr>
            <a:picLocks noGrp="1" noChangeAspect="1"/>
          </p:cNvPicPr>
          <p:nvPr>
            <p:ph idx="1"/>
          </p:nvPr>
        </p:nvPicPr>
        <p:blipFill>
          <a:blip r:embed="rId3" cstate="print"/>
          <a:stretch>
            <a:fillRect/>
          </a:stretch>
        </p:blipFill>
        <p:spPr>
          <a:xfrm>
            <a:off x="1043608" y="4725144"/>
            <a:ext cx="2857500" cy="1428750"/>
          </a:xfrm>
          <a:prstGeom prst="rect">
            <a:avLst/>
          </a:prstGeom>
        </p:spPr>
      </p:pic>
      <p:pic>
        <p:nvPicPr>
          <p:cNvPr id="18" name="Immagine 17"/>
          <p:cNvPicPr>
            <a:picLocks noChangeAspect="1"/>
          </p:cNvPicPr>
          <p:nvPr/>
        </p:nvPicPr>
        <p:blipFill>
          <a:blip r:embed="rId4" cstate="print"/>
          <a:stretch>
            <a:fillRect/>
          </a:stretch>
        </p:blipFill>
        <p:spPr>
          <a:xfrm>
            <a:off x="5724128" y="4509120"/>
            <a:ext cx="2505075" cy="1828800"/>
          </a:xfrm>
          <a:prstGeom prst="rect">
            <a:avLst/>
          </a:prstGeom>
        </p:spPr>
      </p:pic>
      <p:pic>
        <p:nvPicPr>
          <p:cNvPr id="20" name="Immagine 19"/>
          <p:cNvPicPr>
            <a:picLocks noChangeAspect="1"/>
          </p:cNvPicPr>
          <p:nvPr/>
        </p:nvPicPr>
        <p:blipFill>
          <a:blip r:embed="rId5" cstate="print"/>
          <a:stretch>
            <a:fillRect/>
          </a:stretch>
        </p:blipFill>
        <p:spPr>
          <a:xfrm>
            <a:off x="1187624" y="332656"/>
            <a:ext cx="1508891" cy="170550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cstate="print"/>
          <a:stretch>
            <a:fillRect/>
          </a:stretch>
        </p:blipFill>
        <p:spPr>
          <a:xfrm>
            <a:off x="395536" y="2708920"/>
            <a:ext cx="2857500" cy="1428750"/>
          </a:xfrm>
          <a:prstGeom prst="rect">
            <a:avLst/>
          </a:prstGeom>
        </p:spPr>
      </p:pic>
      <p:sp>
        <p:nvSpPr>
          <p:cNvPr id="7" name="Rettangolo arrotondato 6"/>
          <p:cNvSpPr/>
          <p:nvPr/>
        </p:nvSpPr>
        <p:spPr>
          <a:xfrm>
            <a:off x="1691680" y="332656"/>
            <a:ext cx="518457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Profilo linguistico</a:t>
            </a:r>
            <a:endParaRPr lang="en-GB" dirty="0"/>
          </a:p>
        </p:txBody>
      </p:sp>
      <p:sp>
        <p:nvSpPr>
          <p:cNvPr id="8" name="Rettangolo arrotondato 7"/>
          <p:cNvSpPr/>
          <p:nvPr/>
        </p:nvSpPr>
        <p:spPr>
          <a:xfrm>
            <a:off x="3707904" y="1340768"/>
            <a:ext cx="4392488" cy="5373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Pregresso DSL</a:t>
            </a:r>
          </a:p>
          <a:p>
            <a:pPr algn="ctr"/>
            <a:r>
              <a:rPr lang="it-IT" dirty="0" smtClean="0"/>
              <a:t>(Possibili residui fonologici)</a:t>
            </a:r>
          </a:p>
          <a:p>
            <a:pPr algn="ctr"/>
            <a:r>
              <a:rPr lang="it-IT" dirty="0" smtClean="0"/>
              <a:t>Difficoltà di comprensione grammaticale</a:t>
            </a:r>
          </a:p>
          <a:p>
            <a:pPr algn="ctr"/>
            <a:r>
              <a:rPr lang="it-IT" dirty="0" smtClean="0"/>
              <a:t>Lettura abbastanza veloce ma scorretta</a:t>
            </a:r>
          </a:p>
          <a:p>
            <a:pPr algn="ctr"/>
            <a:r>
              <a:rPr lang="it-IT" dirty="0" smtClean="0"/>
              <a:t>Scrittura fluida</a:t>
            </a:r>
          </a:p>
          <a:p>
            <a:pPr algn="ctr"/>
            <a:r>
              <a:rPr lang="it-IT" dirty="0" smtClean="0"/>
              <a:t>Numerosi errori ortografici</a:t>
            </a:r>
          </a:p>
          <a:p>
            <a:pPr algn="ctr"/>
            <a:r>
              <a:rPr lang="it-IT" dirty="0" smtClean="0"/>
              <a:t>Difficoltà di comprensione del testo anche in modalità di ascolto</a:t>
            </a:r>
          </a:p>
          <a:p>
            <a:pPr algn="ctr"/>
            <a:r>
              <a:rPr lang="it-IT" dirty="0" smtClean="0"/>
              <a:t>Dominio numerico adeguato eccetto che tabelline e problemi matematici</a:t>
            </a:r>
          </a:p>
          <a:p>
            <a:pPr algn="ctr"/>
            <a:r>
              <a:rPr lang="it-IT" dirty="0" smtClean="0"/>
              <a:t>Produzione orale semplice a livello di strutture morfo-sintattiche (difficoltà a reperire etichette lessicali)</a:t>
            </a:r>
          </a:p>
          <a:p>
            <a:pPr algn="ctr"/>
            <a:endParaRPr lang="en-GB" dirty="0"/>
          </a:p>
        </p:txBody>
      </p:sp>
    </p:spTree>
    <p:extLst>
      <p:ext uri="{BB962C8B-B14F-4D97-AF65-F5344CB8AC3E}">
        <p14:creationId xmlns="" xmlns:p14="http://schemas.microsoft.com/office/powerpoint/2010/main" val="519795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604712" y="116632"/>
            <a:ext cx="731324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t>A scuola come riconoscerli?</a:t>
            </a:r>
          </a:p>
        </p:txBody>
      </p:sp>
      <p:sp>
        <p:nvSpPr>
          <p:cNvPr id="9" name="Titolo 1"/>
          <p:cNvSpPr>
            <a:spLocks noGrp="1"/>
          </p:cNvSpPr>
          <p:nvPr>
            <p:ph type="title"/>
          </p:nvPr>
        </p:nvSpPr>
        <p:spPr>
          <a:xfrm>
            <a:off x="375132" y="1084508"/>
            <a:ext cx="7772400" cy="825216"/>
          </a:xfrm>
        </p:spPr>
        <p:txBody>
          <a:bodyPr/>
          <a:lstStyle/>
          <a:p>
            <a:r>
              <a:rPr lang="en-GB" dirty="0" smtClean="0"/>
              <a:t>ALLA SCUOLA MATERNA</a:t>
            </a:r>
            <a:endParaRPr lang="en-GB" dirty="0"/>
          </a:p>
        </p:txBody>
      </p:sp>
      <p:sp>
        <p:nvSpPr>
          <p:cNvPr id="10" name="CasellaDiTesto 9"/>
          <p:cNvSpPr txBox="1"/>
          <p:nvPr/>
        </p:nvSpPr>
        <p:spPr>
          <a:xfrm>
            <a:off x="449113" y="1705748"/>
            <a:ext cx="7344816" cy="5770811"/>
          </a:xfrm>
          <a:prstGeom prst="rect">
            <a:avLst/>
          </a:prstGeom>
          <a:noFill/>
        </p:spPr>
        <p:txBody>
          <a:bodyPr wrap="square" rtlCol="0">
            <a:spAutoFit/>
          </a:bodyPr>
          <a:lstStyle/>
          <a:p>
            <a:r>
              <a:rPr lang="it-IT" altLang="en-US" dirty="0" smtClean="0">
                <a:latin typeface="Times New Roman" panose="02020603050405020304" pitchFamily="18" charset="0"/>
              </a:rPr>
              <a:t>Rispetto alla storia evolutiva </a:t>
            </a:r>
          </a:p>
          <a:p>
            <a:pPr marL="285750" indent="-285750">
              <a:buFontTx/>
              <a:buChar char="-"/>
            </a:pPr>
            <a:r>
              <a:rPr lang="it-IT" altLang="en-US" dirty="0" smtClean="0">
                <a:latin typeface="Times New Roman" panose="02020603050405020304" pitchFamily="18" charset="0"/>
              </a:rPr>
              <a:t>Ritardo di esordio del linguaggio</a:t>
            </a:r>
          </a:p>
          <a:p>
            <a:endParaRPr lang="it-IT" altLang="en-US" dirty="0" smtClean="0">
              <a:latin typeface="Times New Roman" panose="02020603050405020304" pitchFamily="18" charset="0"/>
            </a:endParaRPr>
          </a:p>
          <a:p>
            <a:r>
              <a:rPr lang="it-IT" altLang="en-US" b="1" dirty="0" smtClean="0">
                <a:latin typeface="Times New Roman" panose="02020603050405020304" pitchFamily="18" charset="0"/>
              </a:rPr>
              <a:t>All’ ultimo anno della scuola dell’ infanzia</a:t>
            </a:r>
          </a:p>
          <a:p>
            <a:r>
              <a:rPr lang="it-IT" altLang="en-US" dirty="0" smtClean="0">
                <a:latin typeface="Times New Roman" panose="02020603050405020304" pitchFamily="18" charset="0"/>
              </a:rPr>
              <a:t>• Inventario fonetico non completo (4 anni)</a:t>
            </a:r>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dirty="0" smtClean="0">
                <a:latin typeface="Times New Roman" panose="02020603050405020304" pitchFamily="18" charset="0"/>
              </a:rPr>
              <a:t>Assenza di processi fonologici </a:t>
            </a:r>
          </a:p>
          <a:p>
            <a:pPr marL="285750" indent="-285750">
              <a:buFontTx/>
              <a:buChar char="-"/>
            </a:pPr>
            <a:r>
              <a:rPr lang="it-IT" altLang="en-US" dirty="0" smtClean="0">
                <a:latin typeface="Times New Roman" panose="02020603050405020304" pitchFamily="18" charset="0"/>
              </a:rPr>
              <a:t>«</a:t>
            </a:r>
            <a:r>
              <a:rPr lang="it-IT" altLang="en-US" dirty="0" err="1" smtClean="0">
                <a:latin typeface="Times New Roman" panose="02020603050405020304" pitchFamily="18" charset="0"/>
              </a:rPr>
              <a:t>cimena</a:t>
            </a:r>
            <a:r>
              <a:rPr lang="it-IT" altLang="en-US" dirty="0" smtClean="0">
                <a:latin typeface="Times New Roman" panose="02020603050405020304" pitchFamily="18" charset="0"/>
              </a:rPr>
              <a:t>» per «cinema»</a:t>
            </a:r>
          </a:p>
          <a:p>
            <a:pPr marL="285750" indent="-285750">
              <a:buFontTx/>
              <a:buChar char="-"/>
            </a:pPr>
            <a:r>
              <a:rPr lang="it-IT" altLang="en-US" dirty="0" smtClean="0">
                <a:latin typeface="Times New Roman" panose="02020603050405020304" pitchFamily="18" charset="0"/>
              </a:rPr>
              <a:t>«i </a:t>
            </a:r>
            <a:r>
              <a:rPr lang="it-IT" altLang="en-US" dirty="0" err="1" smtClean="0">
                <a:latin typeface="Times New Roman" panose="02020603050405020304" pitchFamily="18" charset="0"/>
              </a:rPr>
              <a:t>bibo</a:t>
            </a:r>
            <a:r>
              <a:rPr lang="it-IT" altLang="en-US" dirty="0" smtClean="0">
                <a:latin typeface="Times New Roman" panose="02020603050405020304" pitchFamily="18" charset="0"/>
              </a:rPr>
              <a:t>» per «il bimbo»</a:t>
            </a:r>
            <a:endParaRPr lang="it-IT" altLang="en-US" dirty="0">
              <a:latin typeface="Times New Roman" panose="02020603050405020304" pitchFamily="18" charset="0"/>
            </a:endParaRPr>
          </a:p>
          <a:p>
            <a:endParaRPr lang="it-IT" altLang="en-US" i="1" dirty="0" smtClean="0">
              <a:latin typeface="Times New Roman" panose="02020603050405020304" pitchFamily="18" charset="0"/>
            </a:endParaRPr>
          </a:p>
          <a:p>
            <a:pPr marL="285750" indent="-285750">
              <a:buFont typeface="Arial" panose="020B0604020202020204" pitchFamily="34" charset="0"/>
              <a:buChar char="•"/>
            </a:pPr>
            <a:r>
              <a:rPr lang="it-IT" altLang="en-US" dirty="0" smtClean="0">
                <a:latin typeface="Times New Roman" panose="02020603050405020304" pitchFamily="18" charset="0"/>
              </a:rPr>
              <a:t>Comprensione e/o produzione grammaticale</a:t>
            </a:r>
          </a:p>
          <a:p>
            <a:pPr marL="285750" indent="-285750">
              <a:buFontTx/>
              <a:buChar char="-"/>
            </a:pPr>
            <a:r>
              <a:rPr lang="it-IT" altLang="en-US" dirty="0" smtClean="0">
                <a:latin typeface="Times New Roman" panose="02020603050405020304" pitchFamily="18" charset="0"/>
              </a:rPr>
              <a:t>Errori nella morfologia libera e legata</a:t>
            </a:r>
          </a:p>
          <a:p>
            <a:pPr marL="742950" lvl="1" indent="-285750">
              <a:buFontTx/>
              <a:buChar char="-"/>
            </a:pPr>
            <a:r>
              <a:rPr lang="it-IT" altLang="en-US" dirty="0" smtClean="0">
                <a:latin typeface="Times New Roman" panose="02020603050405020304" pitchFamily="18" charset="0"/>
              </a:rPr>
              <a:t>Le bimbe corre</a:t>
            </a:r>
          </a:p>
          <a:p>
            <a:pPr marL="285750" indent="-285750">
              <a:buFontTx/>
              <a:buChar char="-"/>
            </a:pPr>
            <a:r>
              <a:rPr lang="it-IT" altLang="en-US" dirty="0" smtClean="0">
                <a:latin typeface="Times New Roman" panose="02020603050405020304" pitchFamily="18" charset="0"/>
              </a:rPr>
              <a:t>Omissione di funtori</a:t>
            </a:r>
            <a:endParaRPr lang="it-IT" altLang="en-US" sz="900" dirty="0" smtClean="0">
              <a:latin typeface="Times New Roman" panose="02020603050405020304" pitchFamily="18" charset="0"/>
            </a:endParaRPr>
          </a:p>
          <a:p>
            <a:endParaRPr lang="it-IT" altLang="en-US" sz="900" dirty="0">
              <a:latin typeface="Times New Roman" panose="02020603050405020304" pitchFamily="18" charset="0"/>
            </a:endParaRPr>
          </a:p>
          <a:p>
            <a:pPr marL="285750" indent="-285750">
              <a:buFont typeface="Arial" panose="020B0604020202020204" pitchFamily="34" charset="0"/>
              <a:buChar char="•"/>
            </a:pPr>
            <a:r>
              <a:rPr lang="it-IT" altLang="en-US" dirty="0" smtClean="0">
                <a:latin typeface="Times New Roman" panose="02020603050405020304" pitchFamily="18" charset="0"/>
              </a:rPr>
              <a:t>Povertà lessicale</a:t>
            </a:r>
          </a:p>
          <a:p>
            <a:pPr marL="285750" indent="-285750">
              <a:buFont typeface="Arial" panose="020B0604020202020204" pitchFamily="34" charset="0"/>
              <a:buChar char="•"/>
            </a:pPr>
            <a:endParaRPr lang="it-IT" altLang="en-US" sz="900" dirty="0" smtClean="0">
              <a:latin typeface="Times New Roman" panose="02020603050405020304" pitchFamily="18" charset="0"/>
            </a:endParaRPr>
          </a:p>
          <a:p>
            <a:pPr marL="285750" indent="-285750">
              <a:buFont typeface="Arial" panose="020B0604020202020204" pitchFamily="34" charset="0"/>
              <a:buChar char="•"/>
            </a:pPr>
            <a:r>
              <a:rPr lang="it-IT" altLang="en-US" dirty="0" smtClean="0">
                <a:latin typeface="Times New Roman" panose="02020603050405020304" pitchFamily="18" charset="0"/>
              </a:rPr>
              <a:t>Errori nella </a:t>
            </a:r>
            <a:r>
              <a:rPr lang="it-IT" altLang="en-US" dirty="0" err="1" smtClean="0">
                <a:latin typeface="Times New Roman" panose="02020603050405020304" pitchFamily="18" charset="0"/>
              </a:rPr>
              <a:t>metafonologia</a:t>
            </a:r>
            <a:r>
              <a:rPr lang="it-IT" altLang="en-US" dirty="0" smtClean="0">
                <a:latin typeface="Times New Roman" panose="02020603050405020304" pitchFamily="18" charset="0"/>
              </a:rPr>
              <a:t> globale</a:t>
            </a:r>
          </a:p>
          <a:p>
            <a:pPr marL="285750" indent="-285750">
              <a:buFontTx/>
              <a:buChar char="-"/>
            </a:pPr>
            <a:r>
              <a:rPr lang="it-IT" altLang="en-US" dirty="0" smtClean="0">
                <a:latin typeface="Times New Roman" panose="02020603050405020304" pitchFamily="18" charset="0"/>
              </a:rPr>
              <a:t>Riconoscimento rima</a:t>
            </a:r>
          </a:p>
          <a:p>
            <a:pPr marL="285750" indent="-285750">
              <a:buFontTx/>
              <a:buChar char="-"/>
            </a:pPr>
            <a:r>
              <a:rPr lang="it-IT" altLang="en-US" dirty="0" smtClean="0">
                <a:latin typeface="Times New Roman" panose="02020603050405020304" pitchFamily="18" charset="0"/>
              </a:rPr>
              <a:t>Segmentazione e fusione sillabica</a:t>
            </a:r>
            <a:endParaRPr lang="it-IT" altLang="en-US" dirty="0">
              <a:latin typeface="Times New Roman" panose="02020603050405020304" pitchFamily="18" charset="0"/>
            </a:endParaRPr>
          </a:p>
          <a:p>
            <a:endParaRPr lang="it-IT" altLang="en-US" i="1" dirty="0">
              <a:latin typeface="Times New Roman" panose="02020603050405020304" pitchFamily="18" charset="0"/>
            </a:endParaRPr>
          </a:p>
          <a:p>
            <a:endParaRPr lang="it-IT" altLang="en-US" i="1" dirty="0">
              <a:latin typeface="Times New Roman" panose="02020603050405020304" pitchFamily="18" charset="0"/>
            </a:endParaRPr>
          </a:p>
        </p:txBody>
      </p:sp>
      <p:sp>
        <p:nvSpPr>
          <p:cNvPr id="2" name="Parentesi graffa chiusa 1"/>
          <p:cNvSpPr/>
          <p:nvPr/>
        </p:nvSpPr>
        <p:spPr>
          <a:xfrm>
            <a:off x="5000882" y="2987758"/>
            <a:ext cx="288032" cy="9818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Rettangolo 2"/>
          <p:cNvSpPr/>
          <p:nvPr/>
        </p:nvSpPr>
        <p:spPr>
          <a:xfrm>
            <a:off x="5561681" y="3190637"/>
            <a:ext cx="223224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Aspetti fonetici fonologici</a:t>
            </a:r>
            <a:endParaRPr lang="it-IT" dirty="0"/>
          </a:p>
        </p:txBody>
      </p:sp>
      <p:sp>
        <p:nvSpPr>
          <p:cNvPr id="5" name="Parentesi graffa chiusa 4"/>
          <p:cNvSpPr/>
          <p:nvPr/>
        </p:nvSpPr>
        <p:spPr>
          <a:xfrm>
            <a:off x="4997716" y="5897495"/>
            <a:ext cx="360040" cy="86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Rettangolo 11"/>
          <p:cNvSpPr/>
          <p:nvPr/>
        </p:nvSpPr>
        <p:spPr>
          <a:xfrm>
            <a:off x="5564677" y="6041511"/>
            <a:ext cx="223224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Aspetti </a:t>
            </a:r>
            <a:r>
              <a:rPr lang="it-IT" dirty="0" err="1" smtClean="0"/>
              <a:t>metafonologici</a:t>
            </a:r>
            <a:endParaRPr lang="it-IT" dirty="0"/>
          </a:p>
        </p:txBody>
      </p:sp>
      <p:sp>
        <p:nvSpPr>
          <p:cNvPr id="13" name="Parentesi graffa chiusa 12"/>
          <p:cNvSpPr/>
          <p:nvPr/>
        </p:nvSpPr>
        <p:spPr>
          <a:xfrm>
            <a:off x="5000882" y="4385157"/>
            <a:ext cx="288032" cy="9880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Rettangolo 13"/>
          <p:cNvSpPr/>
          <p:nvPr/>
        </p:nvSpPr>
        <p:spPr>
          <a:xfrm>
            <a:off x="5561681" y="4591154"/>
            <a:ext cx="223224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Aspetti morfo-sintattici</a:t>
            </a:r>
            <a:endParaRPr lang="it-IT" dirty="0"/>
          </a:p>
        </p:txBody>
      </p:sp>
      <p:sp>
        <p:nvSpPr>
          <p:cNvPr id="15" name="Parentesi graffa chiusa 14"/>
          <p:cNvSpPr/>
          <p:nvPr/>
        </p:nvSpPr>
        <p:spPr>
          <a:xfrm>
            <a:off x="4997716" y="5445224"/>
            <a:ext cx="291198" cy="3600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15"/>
          <p:cNvSpPr/>
          <p:nvPr/>
        </p:nvSpPr>
        <p:spPr>
          <a:xfrm>
            <a:off x="5561681" y="5481227"/>
            <a:ext cx="2232248"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Aspetti lessicali</a:t>
            </a:r>
            <a:endParaRPr lang="it-IT" dirty="0"/>
          </a:p>
        </p:txBody>
      </p:sp>
    </p:spTree>
    <p:extLst>
      <p:ext uri="{BB962C8B-B14F-4D97-AF65-F5344CB8AC3E}">
        <p14:creationId xmlns="" xmlns:p14="http://schemas.microsoft.com/office/powerpoint/2010/main" val="3346387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7"/>
          <p:cNvSpPr/>
          <p:nvPr/>
        </p:nvSpPr>
        <p:spPr>
          <a:xfrm>
            <a:off x="5220072" y="4077072"/>
            <a:ext cx="3384376" cy="24482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 name="Rettangolo 5"/>
          <p:cNvSpPr/>
          <p:nvPr/>
        </p:nvSpPr>
        <p:spPr>
          <a:xfrm>
            <a:off x="5004048" y="4221088"/>
            <a:ext cx="3744416" cy="2031325"/>
          </a:xfrm>
          <a:prstGeom prst="rect">
            <a:avLst/>
          </a:prstGeom>
        </p:spPr>
        <p:txBody>
          <a:bodyPr wrap="square">
            <a:spAutoFit/>
          </a:bodyPr>
          <a:lstStyle/>
          <a:p>
            <a:pPr algn="ctr"/>
            <a:r>
              <a:rPr lang="it-IT" altLang="en-US" b="1" dirty="0">
                <a:solidFill>
                  <a:schemeClr val="tx2"/>
                </a:solidFill>
                <a:latin typeface="Times-Roman" charset="0"/>
              </a:rPr>
              <a:t>CONFUSIONI PER SOMIGLIANZA </a:t>
            </a:r>
            <a:r>
              <a:rPr lang="it-IT" altLang="en-US" b="1" u="sng" dirty="0">
                <a:solidFill>
                  <a:schemeClr val="tx2"/>
                </a:solidFill>
                <a:latin typeface="Times-Bold" charset="0"/>
              </a:rPr>
              <a:t>FONETICA</a:t>
            </a:r>
          </a:p>
          <a:p>
            <a:pPr algn="ctr"/>
            <a:r>
              <a:rPr lang="it-IT" altLang="en-US" dirty="0">
                <a:solidFill>
                  <a:schemeClr val="tx2"/>
                </a:solidFill>
                <a:latin typeface="Times-Roman" charset="0"/>
              </a:rPr>
              <a:t>      D T</a:t>
            </a:r>
          </a:p>
          <a:p>
            <a:pPr algn="ctr"/>
            <a:r>
              <a:rPr lang="it-IT" altLang="en-US" dirty="0">
                <a:solidFill>
                  <a:schemeClr val="tx2"/>
                </a:solidFill>
                <a:latin typeface="Times-Roman" charset="0"/>
              </a:rPr>
              <a:t>      V F</a:t>
            </a:r>
          </a:p>
          <a:p>
            <a:pPr algn="ctr"/>
            <a:r>
              <a:rPr lang="it-IT" altLang="en-US" dirty="0">
                <a:solidFill>
                  <a:schemeClr val="tx2"/>
                </a:solidFill>
                <a:latin typeface="Times-Roman" charset="0"/>
              </a:rPr>
              <a:t>     B P</a:t>
            </a:r>
          </a:p>
          <a:p>
            <a:pPr algn="ctr"/>
            <a:r>
              <a:rPr lang="it-IT" altLang="en-US" dirty="0">
                <a:solidFill>
                  <a:schemeClr val="tx2"/>
                </a:solidFill>
                <a:latin typeface="Times-Roman" charset="0"/>
              </a:rPr>
              <a:t>    C G</a:t>
            </a:r>
          </a:p>
          <a:p>
            <a:pPr algn="ctr"/>
            <a:r>
              <a:rPr lang="it-IT" altLang="en-US" dirty="0">
                <a:solidFill>
                  <a:schemeClr val="tx2"/>
                </a:solidFill>
                <a:latin typeface="Times-Roman" charset="0"/>
              </a:rPr>
              <a:t>     R L</a:t>
            </a:r>
          </a:p>
        </p:txBody>
      </p:sp>
      <p:sp>
        <p:nvSpPr>
          <p:cNvPr id="7" name="CasellaDiTesto 6"/>
          <p:cNvSpPr txBox="1"/>
          <p:nvPr/>
        </p:nvSpPr>
        <p:spPr>
          <a:xfrm>
            <a:off x="395536" y="2204864"/>
            <a:ext cx="6290953" cy="4524315"/>
          </a:xfrm>
          <a:prstGeom prst="rect">
            <a:avLst/>
          </a:prstGeom>
          <a:noFill/>
        </p:spPr>
        <p:txBody>
          <a:bodyPr wrap="none" rtlCol="0">
            <a:spAutoFit/>
          </a:bodyPr>
          <a:lstStyle/>
          <a:p>
            <a:r>
              <a:rPr lang="it-IT" altLang="en-US" dirty="0" smtClean="0">
                <a:latin typeface="Times New Roman" panose="02020603050405020304" pitchFamily="18" charset="0"/>
              </a:rPr>
              <a:t>• </a:t>
            </a:r>
            <a:r>
              <a:rPr lang="it-IT" altLang="en-US" b="1" dirty="0">
                <a:latin typeface="Times New Roman" panose="02020603050405020304" pitchFamily="18" charset="0"/>
              </a:rPr>
              <a:t>Scambi di vocali </a:t>
            </a:r>
            <a:r>
              <a:rPr lang="it-IT" altLang="en-US" i="1" dirty="0">
                <a:latin typeface="Times New Roman" panose="02020603050405020304" pitchFamily="18" charset="0"/>
              </a:rPr>
              <a:t>es. sole x sale</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Scambi di consonanti:</a:t>
            </a:r>
          </a:p>
          <a:p>
            <a:r>
              <a:rPr lang="it-IT" altLang="en-US" dirty="0">
                <a:latin typeface="Times New Roman" panose="02020603050405020304" pitchFamily="18" charset="0"/>
              </a:rPr>
              <a:t>- </a:t>
            </a:r>
            <a:r>
              <a:rPr lang="it-IT" altLang="en-US" b="1" dirty="0">
                <a:latin typeface="Times New Roman" panose="02020603050405020304" pitchFamily="18" charset="0"/>
              </a:rPr>
              <a:t>fonologicamente simili</a:t>
            </a:r>
            <a:r>
              <a:rPr lang="it-IT" altLang="en-US" dirty="0">
                <a:latin typeface="Times New Roman" panose="02020603050405020304" pitchFamily="18" charset="0"/>
              </a:rPr>
              <a:t> </a:t>
            </a:r>
            <a:r>
              <a:rPr lang="it-IT" altLang="en-US" i="1" dirty="0">
                <a:latin typeface="Times New Roman" panose="02020603050405020304" pitchFamily="18" charset="0"/>
              </a:rPr>
              <a:t>es. </a:t>
            </a:r>
            <a:r>
              <a:rPr lang="it-IT" altLang="en-US" i="1" dirty="0" err="1">
                <a:latin typeface="Times New Roman" panose="02020603050405020304" pitchFamily="18" charset="0"/>
              </a:rPr>
              <a:t>chilurgo</a:t>
            </a:r>
            <a:r>
              <a:rPr lang="it-IT" altLang="en-US" i="1" dirty="0">
                <a:latin typeface="Times New Roman" panose="02020603050405020304" pitchFamily="18" charset="0"/>
              </a:rPr>
              <a:t> x chirurgo, es. </a:t>
            </a:r>
            <a:r>
              <a:rPr lang="it-IT" altLang="en-US" i="1" dirty="0" err="1">
                <a:latin typeface="Times New Roman" panose="02020603050405020304" pitchFamily="18" charset="0"/>
              </a:rPr>
              <a:t>fento</a:t>
            </a:r>
            <a:r>
              <a:rPr lang="it-IT" altLang="en-US" i="1" dirty="0">
                <a:latin typeface="Times New Roman" panose="02020603050405020304" pitchFamily="18" charset="0"/>
              </a:rPr>
              <a:t> x vento</a:t>
            </a:r>
          </a:p>
          <a:p>
            <a:pPr>
              <a:buFontTx/>
              <a:buChar char="-"/>
            </a:pPr>
            <a:r>
              <a:rPr lang="it-IT" altLang="en-US" b="1" dirty="0">
                <a:latin typeface="Times New Roman" panose="02020603050405020304" pitchFamily="18" charset="0"/>
              </a:rPr>
              <a:t> visivamente simili </a:t>
            </a:r>
            <a:r>
              <a:rPr lang="it-IT" altLang="en-US" i="1" dirty="0">
                <a:latin typeface="Times New Roman" panose="02020603050405020304" pitchFamily="18" charset="0"/>
              </a:rPr>
              <a:t>es. dando x bando</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Omissione di suoni </a:t>
            </a:r>
            <a:r>
              <a:rPr lang="it-IT" altLang="en-US" i="1" dirty="0">
                <a:latin typeface="Times New Roman" panose="02020603050405020304" pitchFamily="18" charset="0"/>
              </a:rPr>
              <a:t>es. </a:t>
            </a:r>
            <a:r>
              <a:rPr lang="it-IT" altLang="en-US" i="1" dirty="0" err="1">
                <a:latin typeface="Times New Roman" panose="02020603050405020304" pitchFamily="18" charset="0"/>
              </a:rPr>
              <a:t>deuncia</a:t>
            </a:r>
            <a:r>
              <a:rPr lang="it-IT" altLang="en-US" i="1" dirty="0">
                <a:latin typeface="Times New Roman" panose="02020603050405020304" pitchFamily="18" charset="0"/>
              </a:rPr>
              <a:t> x denuncia</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Aggiunta di suoni </a:t>
            </a:r>
            <a:r>
              <a:rPr lang="it-IT" altLang="en-US" i="1" dirty="0">
                <a:latin typeface="Times New Roman" panose="02020603050405020304" pitchFamily="18" charset="0"/>
              </a:rPr>
              <a:t>es. </a:t>
            </a:r>
            <a:r>
              <a:rPr lang="it-IT" altLang="en-US" i="1" dirty="0" err="1">
                <a:latin typeface="Times New Roman" panose="02020603050405020304" pitchFamily="18" charset="0"/>
              </a:rPr>
              <a:t>sfrogo</a:t>
            </a:r>
            <a:r>
              <a:rPr lang="it-IT" altLang="en-US" i="1" dirty="0">
                <a:latin typeface="Times New Roman" panose="02020603050405020304" pitchFamily="18" charset="0"/>
              </a:rPr>
              <a:t> x sfogo</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Riduzione di gruppi </a:t>
            </a:r>
            <a:r>
              <a:rPr lang="it-IT" altLang="en-US" i="1" dirty="0">
                <a:latin typeface="Times New Roman" panose="02020603050405020304" pitchFamily="18" charset="0"/>
              </a:rPr>
              <a:t>es. potta x porta</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Riduzione di dittonghi </a:t>
            </a:r>
            <a:r>
              <a:rPr lang="it-IT" altLang="en-US" i="1" dirty="0">
                <a:latin typeface="Times New Roman" panose="02020603050405020304" pitchFamily="18" charset="0"/>
              </a:rPr>
              <a:t>es. </a:t>
            </a:r>
            <a:r>
              <a:rPr lang="it-IT" altLang="en-US" i="1" dirty="0" err="1">
                <a:latin typeface="Times New Roman" panose="02020603050405020304" pitchFamily="18" charset="0"/>
              </a:rPr>
              <a:t>pede</a:t>
            </a:r>
            <a:r>
              <a:rPr lang="it-IT" altLang="en-US" i="1" dirty="0">
                <a:latin typeface="Times New Roman" panose="02020603050405020304" pitchFamily="18" charset="0"/>
              </a:rPr>
              <a:t> x piede</a:t>
            </a:r>
          </a:p>
          <a:p>
            <a:endParaRPr lang="it-IT" altLang="en-US" i="1" dirty="0">
              <a:latin typeface="Times New Roman" panose="02020603050405020304" pitchFamily="18" charset="0"/>
            </a:endParaRPr>
          </a:p>
          <a:p>
            <a:r>
              <a:rPr lang="it-IT" altLang="en-US" dirty="0">
                <a:latin typeface="Times New Roman" panose="02020603050405020304" pitchFamily="18" charset="0"/>
              </a:rPr>
              <a:t>• </a:t>
            </a:r>
            <a:r>
              <a:rPr lang="it-IT" altLang="en-US" b="1" dirty="0">
                <a:latin typeface="Times New Roman" panose="02020603050405020304" pitchFamily="18" charset="0"/>
              </a:rPr>
              <a:t>Errori di linea (inversioni migrazioni)</a:t>
            </a:r>
          </a:p>
          <a:p>
            <a:r>
              <a:rPr lang="it-IT" altLang="en-US" b="1" dirty="0">
                <a:latin typeface="Times New Roman" panose="02020603050405020304" pitchFamily="18" charset="0"/>
              </a:rPr>
              <a:t> </a:t>
            </a:r>
            <a:r>
              <a:rPr lang="it-IT" altLang="en-US" i="1" dirty="0">
                <a:latin typeface="Times New Roman" panose="02020603050405020304" pitchFamily="18" charset="0"/>
              </a:rPr>
              <a:t>es. rase x resa</a:t>
            </a:r>
          </a:p>
        </p:txBody>
      </p:sp>
      <p:sp>
        <p:nvSpPr>
          <p:cNvPr id="9" name="Titolo 1"/>
          <p:cNvSpPr>
            <a:spLocks noGrp="1"/>
          </p:cNvSpPr>
          <p:nvPr>
            <p:ph type="title"/>
          </p:nvPr>
        </p:nvSpPr>
        <p:spPr>
          <a:xfrm>
            <a:off x="395536" y="371535"/>
            <a:ext cx="7772400" cy="1560397"/>
          </a:xfrm>
        </p:spPr>
        <p:txBody>
          <a:bodyPr>
            <a:normAutofit/>
          </a:bodyPr>
          <a:lstStyle/>
          <a:p>
            <a:r>
              <a:rPr lang="it-IT" dirty="0" smtClean="0"/>
              <a:t>ALLA SCUOLA PRIMARIA</a:t>
            </a:r>
            <a:br>
              <a:rPr lang="it-IT" dirty="0" smtClean="0"/>
            </a:br>
            <a:r>
              <a:rPr lang="it-IT" dirty="0" smtClean="0"/>
              <a:t>In lettura</a:t>
            </a:r>
            <a:endParaRPr lang="en-GB" dirty="0"/>
          </a:p>
        </p:txBody>
      </p:sp>
    </p:spTree>
    <p:extLst>
      <p:ext uri="{BB962C8B-B14F-4D97-AF65-F5344CB8AC3E}">
        <p14:creationId xmlns="" xmlns:p14="http://schemas.microsoft.com/office/powerpoint/2010/main" val="3176128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 scrittura</a:t>
            </a:r>
            <a:endParaRPr lang="en-GB" dirty="0"/>
          </a:p>
        </p:txBody>
      </p:sp>
      <p:sp>
        <p:nvSpPr>
          <p:cNvPr id="3" name="Segnaposto contenuto 2"/>
          <p:cNvSpPr>
            <a:spLocks noGrp="1"/>
          </p:cNvSpPr>
          <p:nvPr>
            <p:ph idx="1"/>
          </p:nvPr>
        </p:nvSpPr>
        <p:spPr/>
        <p:txBody>
          <a:bodyPr/>
          <a:lstStyle/>
          <a:p>
            <a:pPr>
              <a:lnSpc>
                <a:spcPct val="90000"/>
              </a:lnSpc>
              <a:buFont typeface="Wingdings" panose="05000000000000000000" pitchFamily="2" charset="2"/>
              <a:buNone/>
            </a:pPr>
            <a:r>
              <a:rPr lang="it-IT" altLang="en-US" u="sng" dirty="0">
                <a:latin typeface="Arial" panose="020B0604020202020204" pitchFamily="34" charset="0"/>
                <a:cs typeface="Arial" panose="020B0604020202020204" pitchFamily="34" charset="0"/>
              </a:rPr>
              <a:t>Errori Fonologici</a:t>
            </a:r>
          </a:p>
          <a:p>
            <a:pPr>
              <a:lnSpc>
                <a:spcPct val="90000"/>
              </a:lnSpc>
              <a:buFont typeface="Wingdings" panose="05000000000000000000" pitchFamily="2" charset="2"/>
              <a:buNone/>
            </a:pPr>
            <a:endParaRPr lang="it-IT" altLang="en-US" dirty="0">
              <a:latin typeface="Arial" panose="020B0604020202020204" pitchFamily="34" charset="0"/>
              <a:cs typeface="Arial" panose="020B0604020202020204" pitchFamily="34" charset="0"/>
            </a:endParaRPr>
          </a:p>
          <a:p>
            <a:pPr algn="just"/>
            <a:r>
              <a:rPr lang="it-IT" altLang="en-US" dirty="0">
                <a:latin typeface="Arial" panose="020B0604020202020204" pitchFamily="34" charset="0"/>
                <a:cs typeface="Arial" panose="020B0604020202020204" pitchFamily="34" charset="0"/>
              </a:rPr>
              <a:t>Sono gli errori in cui non è rispettato il rapporto tra fonemi e grafemi.</a:t>
            </a:r>
          </a:p>
          <a:p>
            <a:pPr algn="just"/>
            <a:r>
              <a:rPr lang="it-IT" altLang="en-US" dirty="0">
                <a:latin typeface="Arial" panose="020B0604020202020204" pitchFamily="34" charset="0"/>
                <a:cs typeface="Arial" panose="020B0604020202020204" pitchFamily="34" charset="0"/>
              </a:rPr>
              <a:t> Scambio di grafemi (</a:t>
            </a:r>
            <a:r>
              <a:rPr lang="it-IT" altLang="en-US" i="1" dirty="0">
                <a:latin typeface="Arial" panose="020B0604020202020204" pitchFamily="34" charset="0"/>
                <a:cs typeface="Arial" panose="020B0604020202020204" pitchFamily="34" charset="0"/>
              </a:rPr>
              <a:t>brina</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prima</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folpe</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volpe</a:t>
            </a:r>
            <a:r>
              <a:rPr lang="it-IT" altLang="en-US" dirty="0">
                <a:latin typeface="Arial" panose="020B0604020202020204" pitchFamily="34" charset="0"/>
                <a:cs typeface="Arial" panose="020B0604020202020204" pitchFamily="34" charset="0"/>
              </a:rPr>
              <a:t>)</a:t>
            </a:r>
          </a:p>
          <a:p>
            <a:pPr algn="just"/>
            <a:r>
              <a:rPr lang="it-IT" altLang="en-US" dirty="0">
                <a:latin typeface="Arial" panose="020B0604020202020204" pitchFamily="34" charset="0"/>
                <a:cs typeface="Arial" panose="020B0604020202020204" pitchFamily="34" charset="0"/>
              </a:rPr>
              <a:t> Omissione e aggiunta di lettere e di sillabe (</a:t>
            </a:r>
            <a:r>
              <a:rPr lang="it-IT" altLang="en-US" i="1" dirty="0" err="1">
                <a:latin typeface="Arial" panose="020B0604020202020204" pitchFamily="34" charset="0"/>
                <a:cs typeface="Arial" panose="020B0604020202020204" pitchFamily="34" charset="0"/>
              </a:rPr>
              <a:t>taolo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tavolo</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tavolovo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tavolo</a:t>
            </a:r>
            <a:r>
              <a:rPr lang="it-IT" altLang="en-US" dirty="0">
                <a:latin typeface="Arial" panose="020B0604020202020204" pitchFamily="34" charset="0"/>
                <a:cs typeface="Arial" panose="020B0604020202020204" pitchFamily="34" charset="0"/>
              </a:rPr>
              <a:t>)</a:t>
            </a:r>
          </a:p>
          <a:p>
            <a:pPr algn="just"/>
            <a:r>
              <a:rPr lang="it-IT" altLang="en-US" dirty="0">
                <a:latin typeface="Arial" panose="020B0604020202020204" pitchFamily="34" charset="0"/>
                <a:cs typeface="Arial" panose="020B0604020202020204" pitchFamily="34" charset="0"/>
              </a:rPr>
              <a:t> Inversioni (</a:t>
            </a:r>
            <a:r>
              <a:rPr lang="it-IT" altLang="en-US" i="1" dirty="0">
                <a:latin typeface="Arial" panose="020B0604020202020204" pitchFamily="34" charset="0"/>
                <a:cs typeface="Arial" panose="020B0604020202020204" pitchFamily="34" charset="0"/>
              </a:rPr>
              <a:t>li</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il</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bamlabo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bambola</a:t>
            </a:r>
            <a:r>
              <a:rPr lang="it-IT" altLang="en-US" dirty="0">
                <a:latin typeface="Arial" panose="020B0604020202020204" pitchFamily="34" charset="0"/>
                <a:cs typeface="Arial" panose="020B0604020202020204" pitchFamily="34" charset="0"/>
              </a:rPr>
              <a:t>)</a:t>
            </a:r>
          </a:p>
          <a:p>
            <a:pPr algn="just"/>
            <a:r>
              <a:rPr lang="it-IT" altLang="en-US" dirty="0">
                <a:latin typeface="Arial" panose="020B0604020202020204" pitchFamily="34" charset="0"/>
                <a:cs typeface="Arial" panose="020B0604020202020204" pitchFamily="34" charset="0"/>
              </a:rPr>
              <a:t> Grafema inesatto (</a:t>
            </a:r>
            <a:r>
              <a:rPr lang="it-IT" altLang="en-US" i="1" dirty="0">
                <a:latin typeface="Arial" panose="020B0604020202020204" pitchFamily="34" charset="0"/>
                <a:cs typeface="Arial" panose="020B0604020202020204" pitchFamily="34" charset="0"/>
              </a:rPr>
              <a:t>pese</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pesce</a:t>
            </a:r>
            <a:r>
              <a:rPr lang="it-IT" altLang="en-US" dirty="0">
                <a:latin typeface="Arial" panose="020B0604020202020204" pitchFamily="34" charset="0"/>
                <a:cs typeface="Arial" panose="020B0604020202020204" pitchFamily="34" charset="0"/>
              </a:rPr>
              <a:t>, </a:t>
            </a:r>
            <a:r>
              <a:rPr lang="it-IT" altLang="en-US" i="1" dirty="0">
                <a:latin typeface="Arial" panose="020B0604020202020204" pitchFamily="34" charset="0"/>
                <a:cs typeface="Arial" panose="020B0604020202020204" pitchFamily="34" charset="0"/>
              </a:rPr>
              <a:t>agi</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aghi</a:t>
            </a:r>
            <a:r>
              <a:rPr lang="it-IT" altLang="en-US" dirty="0">
                <a:latin typeface="Arial" panose="020B0604020202020204" pitchFamily="34" charset="0"/>
                <a:cs typeface="Arial" panose="020B0604020202020204" pitchFamily="34" charset="0"/>
              </a:rPr>
              <a:t>)</a:t>
            </a:r>
          </a:p>
          <a:p>
            <a:endParaRPr lang="en-GB" dirty="0"/>
          </a:p>
        </p:txBody>
      </p:sp>
    </p:spTree>
    <p:extLst>
      <p:ext uri="{BB962C8B-B14F-4D97-AF65-F5344CB8AC3E}">
        <p14:creationId xmlns="" xmlns:p14="http://schemas.microsoft.com/office/powerpoint/2010/main" val="822068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6"/>
          <p:cNvSpPr/>
          <p:nvPr/>
        </p:nvSpPr>
        <p:spPr>
          <a:xfrm>
            <a:off x="1691680" y="332656"/>
            <a:ext cx="518457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Profilo </a:t>
            </a:r>
            <a:r>
              <a:rPr lang="it-IT" dirty="0" err="1" smtClean="0"/>
              <a:t>visuo</a:t>
            </a:r>
            <a:r>
              <a:rPr lang="it-IT" dirty="0" smtClean="0"/>
              <a:t>-spaziale</a:t>
            </a:r>
            <a:endParaRPr lang="en-GB" dirty="0"/>
          </a:p>
        </p:txBody>
      </p:sp>
      <p:sp>
        <p:nvSpPr>
          <p:cNvPr id="8" name="Rettangolo arrotondato 7"/>
          <p:cNvSpPr/>
          <p:nvPr/>
        </p:nvSpPr>
        <p:spPr>
          <a:xfrm>
            <a:off x="3707904" y="1340768"/>
            <a:ext cx="4392488" cy="5373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Possibile coinvolgimento aspetti motori</a:t>
            </a:r>
          </a:p>
          <a:p>
            <a:pPr algn="ctr"/>
            <a:r>
              <a:rPr lang="it-IT" dirty="0" smtClean="0"/>
              <a:t>Difficoltà di organizzazione dello spazio-foglio</a:t>
            </a:r>
          </a:p>
          <a:p>
            <a:pPr algn="ctr"/>
            <a:r>
              <a:rPr lang="it-IT" dirty="0" smtClean="0"/>
              <a:t>Lettura lenta e scorretta</a:t>
            </a:r>
          </a:p>
          <a:p>
            <a:pPr algn="ctr"/>
            <a:r>
              <a:rPr lang="it-IT" dirty="0" smtClean="0"/>
              <a:t>Scrittura non fluida</a:t>
            </a:r>
          </a:p>
          <a:p>
            <a:pPr algn="ctr"/>
            <a:r>
              <a:rPr lang="it-IT" dirty="0" smtClean="0"/>
              <a:t>Difficoltà di acquisizione degli allografi</a:t>
            </a:r>
          </a:p>
          <a:p>
            <a:pPr algn="ctr"/>
            <a:r>
              <a:rPr lang="it-IT" dirty="0" smtClean="0"/>
              <a:t>Gli errori in scrittura sono legati all’ affaticamento motorio</a:t>
            </a:r>
          </a:p>
          <a:p>
            <a:pPr algn="ctr"/>
            <a:r>
              <a:rPr lang="it-IT" dirty="0" smtClean="0"/>
              <a:t>Dominio numerico adeguato nel calcolo a mente, eccetto che nelle procedure di risoluzione del calcolo scritto.</a:t>
            </a:r>
          </a:p>
          <a:p>
            <a:pPr algn="ctr"/>
            <a:r>
              <a:rPr lang="it-IT" dirty="0" smtClean="0"/>
              <a:t>Nei problemi matematici possibili difficoltà di pianificazione di azioni in sequenza</a:t>
            </a:r>
          </a:p>
          <a:p>
            <a:pPr algn="ctr"/>
            <a:endParaRPr lang="en-GB" dirty="0"/>
          </a:p>
        </p:txBody>
      </p:sp>
      <p:pic>
        <p:nvPicPr>
          <p:cNvPr id="2" name="Immagine 1"/>
          <p:cNvPicPr>
            <a:picLocks noChangeAspect="1"/>
          </p:cNvPicPr>
          <p:nvPr/>
        </p:nvPicPr>
        <p:blipFill>
          <a:blip r:embed="rId3" cstate="print"/>
          <a:stretch>
            <a:fillRect/>
          </a:stretch>
        </p:blipFill>
        <p:spPr>
          <a:xfrm>
            <a:off x="539552" y="2420888"/>
            <a:ext cx="2505075" cy="1828800"/>
          </a:xfrm>
          <a:prstGeom prst="rect">
            <a:avLst/>
          </a:prstGeom>
        </p:spPr>
      </p:pic>
    </p:spTree>
    <p:extLst>
      <p:ext uri="{BB962C8B-B14F-4D97-AF65-F5344CB8AC3E}">
        <p14:creationId xmlns="" xmlns:p14="http://schemas.microsoft.com/office/powerpoint/2010/main" val="4067864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484632"/>
            <a:ext cx="7630616" cy="712120"/>
          </a:xfrm>
        </p:spPr>
        <p:txBody>
          <a:bodyPr>
            <a:normAutofit fontScale="90000"/>
          </a:bodyPr>
          <a:lstStyle/>
          <a:p>
            <a:pPr algn="ctr"/>
            <a:r>
              <a:rPr lang="it-IT" b="1" dirty="0"/>
              <a:t>DSM </a:t>
            </a:r>
            <a:r>
              <a:rPr lang="it-IT" b="1" dirty="0" smtClean="0"/>
              <a:t>V- </a:t>
            </a:r>
            <a:r>
              <a:rPr lang="it-IT" b="1" dirty="0"/>
              <a:t>DISTURBO SPECIFICO</a:t>
            </a:r>
            <a:br>
              <a:rPr lang="it-IT" b="1" dirty="0"/>
            </a:br>
            <a:r>
              <a:rPr lang="it-IT" b="1" dirty="0" smtClean="0"/>
              <a:t>DELL’APPRENDIMENTO</a:t>
            </a:r>
            <a:endParaRPr lang="it-IT" b="1" dirty="0"/>
          </a:p>
        </p:txBody>
      </p:sp>
      <p:sp>
        <p:nvSpPr>
          <p:cNvPr id="3" name="Segnaposto contenuto 2"/>
          <p:cNvSpPr>
            <a:spLocks noGrp="1"/>
          </p:cNvSpPr>
          <p:nvPr>
            <p:ph sz="quarter" idx="1"/>
          </p:nvPr>
        </p:nvSpPr>
        <p:spPr>
          <a:xfrm>
            <a:off x="467544" y="1988840"/>
            <a:ext cx="7931224" cy="5061176"/>
          </a:xfrm>
        </p:spPr>
        <p:txBody>
          <a:bodyPr>
            <a:normAutofit/>
          </a:bodyPr>
          <a:lstStyle/>
          <a:p>
            <a:pPr marL="0" indent="0" algn="just">
              <a:buNone/>
            </a:pPr>
            <a:r>
              <a:rPr lang="it-IT" dirty="0" smtClean="0"/>
              <a:t> A-Difficoltà </a:t>
            </a:r>
            <a:r>
              <a:rPr lang="it-IT" dirty="0"/>
              <a:t>nell’apprendere e usare abilità scolastiche, </a:t>
            </a:r>
            <a:r>
              <a:rPr lang="it-IT" dirty="0" smtClean="0"/>
              <a:t>come indicato </a:t>
            </a:r>
            <a:r>
              <a:rPr lang="it-IT" dirty="0"/>
              <a:t>dalla presenza dei seguenti sintomi, persistenti </a:t>
            </a:r>
            <a:r>
              <a:rPr lang="it-IT" dirty="0" smtClean="0"/>
              <a:t>da almeno </a:t>
            </a:r>
            <a:r>
              <a:rPr lang="it-IT" dirty="0"/>
              <a:t>6 mesi (nonostante l’aver fornito interventi indirizzati </a:t>
            </a:r>
            <a:r>
              <a:rPr lang="it-IT" dirty="0" smtClean="0"/>
              <a:t>a quelle </a:t>
            </a:r>
            <a:r>
              <a:rPr lang="it-IT" dirty="0"/>
              <a:t>difficoltà</a:t>
            </a:r>
            <a:r>
              <a:rPr lang="it-IT" dirty="0" smtClean="0"/>
              <a:t>):</a:t>
            </a:r>
            <a:endParaRPr lang="it-IT" dirty="0"/>
          </a:p>
          <a:p>
            <a:pPr marL="0" indent="0" algn="just">
              <a:buNone/>
            </a:pPr>
            <a:r>
              <a:rPr lang="it-IT" dirty="0" smtClean="0"/>
              <a:t>	1</a:t>
            </a:r>
            <a:r>
              <a:rPr lang="it-IT" dirty="0"/>
              <a:t>. </a:t>
            </a:r>
            <a:r>
              <a:rPr lang="it-IT" sz="1600" dirty="0">
                <a:solidFill>
                  <a:srgbClr val="FF0000"/>
                </a:solidFill>
              </a:rPr>
              <a:t>lettura</a:t>
            </a:r>
            <a:r>
              <a:rPr lang="it-IT" sz="1600" dirty="0"/>
              <a:t> di parole scorretta, o lenta, o che richiede molta attenzione</a:t>
            </a:r>
            <a:endParaRPr lang="it-IT" dirty="0"/>
          </a:p>
          <a:p>
            <a:pPr marL="0" indent="0" algn="just">
              <a:buNone/>
            </a:pPr>
            <a:r>
              <a:rPr lang="it-IT" dirty="0" smtClean="0"/>
              <a:t>	2</a:t>
            </a:r>
            <a:r>
              <a:rPr lang="it-IT" dirty="0"/>
              <a:t>. </a:t>
            </a:r>
            <a:r>
              <a:rPr lang="it-IT" sz="1800" dirty="0"/>
              <a:t>Difficoltà a comprendere il significato di ciò che viene letto</a:t>
            </a:r>
            <a:endParaRPr lang="it-IT" dirty="0"/>
          </a:p>
          <a:p>
            <a:pPr marL="0" indent="0" algn="just">
              <a:buNone/>
            </a:pPr>
            <a:r>
              <a:rPr lang="it-IT" dirty="0" smtClean="0"/>
              <a:t>	3</a:t>
            </a:r>
            <a:r>
              <a:rPr lang="it-IT" dirty="0"/>
              <a:t>. Difficoltà con </a:t>
            </a:r>
            <a:r>
              <a:rPr lang="it-IT" dirty="0">
                <a:solidFill>
                  <a:srgbClr val="FF0000"/>
                </a:solidFill>
              </a:rPr>
              <a:t>l’ortografia</a:t>
            </a:r>
          </a:p>
          <a:p>
            <a:pPr marL="0" indent="0" algn="just">
              <a:buNone/>
            </a:pPr>
            <a:r>
              <a:rPr lang="it-IT" dirty="0" smtClean="0"/>
              <a:t>	4</a:t>
            </a:r>
            <a:r>
              <a:rPr lang="it-IT" dirty="0"/>
              <a:t>. Difficoltà con </a:t>
            </a:r>
            <a:r>
              <a:rPr lang="it-IT" dirty="0">
                <a:solidFill>
                  <a:srgbClr val="FF0000"/>
                </a:solidFill>
              </a:rPr>
              <a:t>la produzione del testo scritto</a:t>
            </a:r>
          </a:p>
          <a:p>
            <a:pPr marL="0" indent="0" algn="just">
              <a:buNone/>
            </a:pPr>
            <a:r>
              <a:rPr lang="it-IT" dirty="0" smtClean="0"/>
              <a:t>	5</a:t>
            </a:r>
            <a:r>
              <a:rPr lang="it-IT" dirty="0"/>
              <a:t>. </a:t>
            </a:r>
            <a:r>
              <a:rPr lang="it-IT" sz="1400" dirty="0"/>
              <a:t>Difficoltà a </a:t>
            </a:r>
            <a:r>
              <a:rPr lang="it-IT" sz="1400" dirty="0">
                <a:solidFill>
                  <a:srgbClr val="FF0000"/>
                </a:solidFill>
              </a:rPr>
              <a:t>padroneggiare il senso del numero, i fatti aritmetici, o il </a:t>
            </a:r>
            <a:r>
              <a:rPr lang="it-IT" sz="1400" dirty="0" smtClean="0">
                <a:solidFill>
                  <a:srgbClr val="FF0000"/>
                </a:solidFill>
              </a:rPr>
              <a:t>calcolo</a:t>
            </a:r>
            <a:endParaRPr lang="it-IT" dirty="0" smtClean="0">
              <a:solidFill>
                <a:srgbClr val="FF0000"/>
              </a:solidFill>
            </a:endParaRPr>
          </a:p>
          <a:p>
            <a:pPr marL="0" indent="0" algn="just">
              <a:buNone/>
            </a:pPr>
            <a:r>
              <a:rPr lang="it-IT" dirty="0"/>
              <a:t>	</a:t>
            </a:r>
            <a:r>
              <a:rPr lang="it-IT" dirty="0" smtClean="0"/>
              <a:t>6</a:t>
            </a:r>
            <a:r>
              <a:rPr lang="it-IT" dirty="0"/>
              <a:t>. Difficoltà con il </a:t>
            </a:r>
            <a:r>
              <a:rPr lang="it-IT" dirty="0" smtClean="0"/>
              <a:t>ragionamento </a:t>
            </a:r>
            <a:r>
              <a:rPr lang="it-IT" dirty="0"/>
              <a:t>aritmetico</a:t>
            </a:r>
          </a:p>
        </p:txBody>
      </p:sp>
    </p:spTree>
    <p:extLst>
      <p:ext uri="{BB962C8B-B14F-4D97-AF65-F5344CB8AC3E}">
        <p14:creationId xmlns="" xmlns:p14="http://schemas.microsoft.com/office/powerpoint/2010/main" val="1487697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604712" y="116632"/>
            <a:ext cx="731324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t>A scuola come riconoscerli?</a:t>
            </a:r>
          </a:p>
        </p:txBody>
      </p:sp>
      <p:sp>
        <p:nvSpPr>
          <p:cNvPr id="5" name="Titolo 1"/>
          <p:cNvSpPr>
            <a:spLocks noGrp="1"/>
          </p:cNvSpPr>
          <p:nvPr>
            <p:ph type="title"/>
          </p:nvPr>
        </p:nvSpPr>
        <p:spPr>
          <a:xfrm>
            <a:off x="527532" y="2204864"/>
            <a:ext cx="7467600" cy="490066"/>
          </a:xfrm>
        </p:spPr>
        <p:txBody>
          <a:bodyPr>
            <a:normAutofit fontScale="90000"/>
          </a:bodyPr>
          <a:lstStyle/>
          <a:p>
            <a:r>
              <a:rPr lang="it-IT" dirty="0" smtClean="0"/>
              <a:t>ALLA SCUOLA </a:t>
            </a:r>
            <a:r>
              <a:rPr lang="it-IT" dirty="0" err="1" smtClean="0"/>
              <a:t>MATERNa</a:t>
            </a:r>
            <a:endParaRPr lang="en-GB" dirty="0"/>
          </a:p>
        </p:txBody>
      </p:sp>
      <p:sp>
        <p:nvSpPr>
          <p:cNvPr id="6" name="CasellaDiTesto 5"/>
          <p:cNvSpPr txBox="1"/>
          <p:nvPr/>
        </p:nvSpPr>
        <p:spPr>
          <a:xfrm>
            <a:off x="610705" y="3140968"/>
            <a:ext cx="6984776" cy="3083921"/>
          </a:xfrm>
          <a:prstGeom prst="rect">
            <a:avLst/>
          </a:prstGeom>
          <a:noFill/>
        </p:spPr>
        <p:txBody>
          <a:bodyPr wrap="square" rtlCol="0">
            <a:spAutoFit/>
          </a:bodyPr>
          <a:lstStyle/>
          <a:p>
            <a:endParaRPr lang="it-IT" altLang="en-US" b="1" u="sng" dirty="0">
              <a:solidFill>
                <a:srgbClr val="008000"/>
              </a:solidFill>
              <a:latin typeface="Times New Roman" panose="02020603050405020304" pitchFamily="18"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Non predilezione per giochi tipo puzzle /costruzioni</a:t>
            </a:r>
          </a:p>
          <a:p>
            <a:pPr marL="285750" indent="-285750" algn="just">
              <a:lnSpc>
                <a:spcPct val="80000"/>
              </a:lnSpc>
              <a:buClr>
                <a:schemeClr val="bg2">
                  <a:lumMod val="75000"/>
                </a:schemeClr>
              </a:buClr>
              <a:buFont typeface="Arial" panose="020B0604020202020204" pitchFamily="34" charset="0"/>
              <a:buChar char="•"/>
            </a:pPr>
            <a:endParaRPr lang="it-IT" altLang="en-US" dirty="0" smtClean="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Difficoltà </a:t>
            </a:r>
            <a:r>
              <a:rPr lang="it-IT" altLang="en-US" dirty="0">
                <a:latin typeface="Arial" panose="020B0604020202020204" pitchFamily="34" charset="0"/>
                <a:cs typeface="Arial" panose="020B0604020202020204" pitchFamily="34" charset="0"/>
              </a:rPr>
              <a:t>a </a:t>
            </a:r>
            <a:r>
              <a:rPr lang="it-IT" altLang="en-US" dirty="0" smtClean="0">
                <a:latin typeface="Arial" panose="020B0604020202020204" pitchFamily="34" charset="0"/>
                <a:cs typeface="Arial" panose="020B0604020202020204" pitchFamily="34" charset="0"/>
              </a:rPr>
              <a:t>colorare entro i margini</a:t>
            </a: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«bucano il foglio»</a:t>
            </a: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Difficoltà a dosare la pressione</a:t>
            </a: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Possibili prensioni di tipo atipico del tracciatore</a:t>
            </a:r>
          </a:p>
          <a:p>
            <a:pPr algn="just">
              <a:lnSpc>
                <a:spcPct val="80000"/>
              </a:lnSpc>
              <a:buClr>
                <a:schemeClr val="bg2">
                  <a:lumMod val="75000"/>
                </a:schemeClr>
              </a:buClr>
            </a:pPr>
            <a:endParaRPr lang="it-IT" altLang="en-US" dirty="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Possibili difficoltà a livello di motricità fine </a:t>
            </a:r>
          </a:p>
          <a:p>
            <a:pPr algn="just">
              <a:lnSpc>
                <a:spcPct val="80000"/>
              </a:lnSpc>
              <a:buClr>
                <a:schemeClr val="bg2">
                  <a:lumMod val="75000"/>
                </a:schemeClr>
              </a:buClr>
            </a:pPr>
            <a:endParaRPr lang="it-IT" altLang="en-US" dirty="0" smtClean="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smtClean="0">
                <a:latin typeface="Arial" panose="020B0604020202020204" pitchFamily="34" charset="0"/>
                <a:cs typeface="Arial" panose="020B0604020202020204" pitchFamily="34" charset="0"/>
              </a:rPr>
              <a:t>Maggiore </a:t>
            </a:r>
            <a:r>
              <a:rPr lang="it-IT" altLang="en-US" dirty="0" err="1" smtClean="0">
                <a:latin typeface="Arial" panose="020B0604020202020204" pitchFamily="34" charset="0"/>
                <a:cs typeface="Arial" panose="020B0604020202020204" pitchFamily="34" charset="0"/>
              </a:rPr>
              <a:t>disregolazione</a:t>
            </a:r>
            <a:r>
              <a:rPr lang="it-IT" altLang="en-US" dirty="0" smtClean="0">
                <a:latin typeface="Arial" panose="020B0604020202020204" pitchFamily="34" charset="0"/>
                <a:cs typeface="Arial" panose="020B0604020202020204" pitchFamily="34" charset="0"/>
              </a:rPr>
              <a:t> sul piano emotivo relazionale</a:t>
            </a:r>
            <a:endParaRPr lang="it-IT" altLang="en-US" dirty="0">
              <a:latin typeface="Arial" panose="020B0604020202020204" pitchFamily="34" charset="0"/>
              <a:cs typeface="Arial" panose="020B0604020202020204" pitchFamily="34" charset="0"/>
            </a:endParaRPr>
          </a:p>
          <a:p>
            <a:pPr marL="285750" indent="-285750" algn="just">
              <a:lnSpc>
                <a:spcPct val="80000"/>
              </a:lnSpc>
              <a:buClr>
                <a:srgbClr val="C32D2E"/>
              </a:buClr>
              <a:buFont typeface="Wingdings" panose="05000000000000000000" pitchFamily="2" charset="2"/>
              <a:buChar char="ü"/>
            </a:pPr>
            <a:endParaRPr lang="it-IT" altLang="en-US" dirty="0">
              <a:latin typeface="Arial" panose="020B0604020202020204" pitchFamily="34" charset="0"/>
              <a:cs typeface="Arial" panose="020B0604020202020204" pitchFamily="34" charset="0"/>
            </a:endParaRPr>
          </a:p>
          <a:p>
            <a:pPr marL="285750" indent="-285750">
              <a:buClr>
                <a:schemeClr val="bg2">
                  <a:lumMod val="75000"/>
                </a:schemeClr>
              </a:buClr>
              <a:buFont typeface="Arial" panose="020B0604020202020204" pitchFamily="34" charset="0"/>
              <a:buChar char="•"/>
            </a:pPr>
            <a:endParaRPr lang="it-IT" altLang="en-US" dirty="0">
              <a:latin typeface="Times New Roman" panose="02020603050405020304" pitchFamily="18" charset="0"/>
            </a:endParaRPr>
          </a:p>
        </p:txBody>
      </p:sp>
    </p:spTree>
    <p:extLst>
      <p:ext uri="{BB962C8B-B14F-4D97-AF65-F5344CB8AC3E}">
        <p14:creationId xmlns="" xmlns:p14="http://schemas.microsoft.com/office/powerpoint/2010/main" val="2445023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11560" y="1989064"/>
            <a:ext cx="5832648" cy="4856714"/>
          </a:xfrm>
          <a:prstGeom prst="rect">
            <a:avLst/>
          </a:prstGeom>
          <a:noFill/>
        </p:spPr>
        <p:txBody>
          <a:bodyPr wrap="square" rtlCol="0">
            <a:spAutoFit/>
          </a:bodyPr>
          <a:lstStyle/>
          <a:p>
            <a:pPr marL="285750" indent="-285750">
              <a:buFont typeface="Arial" panose="020B0604020202020204" pitchFamily="34" charset="0"/>
              <a:buChar char="•"/>
            </a:pPr>
            <a:endParaRPr lang="it-IT" altLang="en-US" b="1" u="sng" dirty="0">
              <a:solidFill>
                <a:srgbClr val="008000"/>
              </a:solidFill>
              <a:latin typeface="Times New Roman" panose="02020603050405020304" pitchFamily="18"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Sono gli errori nella rappresentazione ortografica (visiva) delle parole senza commettere errori nel rapporto tra fonemi e grafemi (errori fonologici).</a:t>
            </a:r>
          </a:p>
          <a:p>
            <a:pPr marL="285750" indent="-285750" algn="just">
              <a:lnSpc>
                <a:spcPct val="80000"/>
              </a:lnSpc>
              <a:buClr>
                <a:srgbClr val="C32D2E"/>
              </a:buClr>
              <a:buFont typeface="Arial" panose="020B0604020202020204" pitchFamily="34" charset="0"/>
              <a:buChar char="•"/>
            </a:pPr>
            <a:endParaRPr lang="it-IT" altLang="en-US" dirty="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Separazioni illegali (</a:t>
            </a:r>
            <a:r>
              <a:rPr lang="it-IT" altLang="en-US" i="1" dirty="0">
                <a:latin typeface="Arial" panose="020B0604020202020204" pitchFamily="34" charset="0"/>
                <a:cs typeface="Arial" panose="020B0604020202020204" pitchFamily="34" charset="0"/>
              </a:rPr>
              <a:t>par lo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parlo</a:t>
            </a:r>
            <a:r>
              <a:rPr lang="it-IT" altLang="en-US" dirty="0">
                <a:latin typeface="Arial" panose="020B0604020202020204" pitchFamily="34" charset="0"/>
                <a:cs typeface="Arial" panose="020B0604020202020204" pitchFamily="34" charset="0"/>
              </a:rPr>
              <a:t>, </a:t>
            </a:r>
            <a:r>
              <a:rPr lang="it-IT" altLang="en-US" i="1" dirty="0">
                <a:latin typeface="Arial" panose="020B0604020202020204" pitchFamily="34" charset="0"/>
                <a:cs typeface="Arial" panose="020B0604020202020204" pitchFamily="34" charset="0"/>
              </a:rPr>
              <a:t>in </a:t>
            </a:r>
            <a:r>
              <a:rPr lang="it-IT" altLang="en-US" i="1" dirty="0" err="1">
                <a:latin typeface="Arial" panose="020B0604020202020204" pitchFamily="34" charset="0"/>
                <a:cs typeface="Arial" panose="020B0604020202020204" pitchFamily="34" charset="0"/>
              </a:rPr>
              <a:t>sieme</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insieme</a:t>
            </a:r>
            <a:r>
              <a:rPr lang="it-IT" altLang="en-US" dirty="0">
                <a:latin typeface="Arial" panose="020B0604020202020204" pitchFamily="34" charset="0"/>
                <a:cs typeface="Arial" panose="020B0604020202020204" pitchFamily="34" charset="0"/>
              </a:rPr>
              <a:t>, </a:t>
            </a:r>
            <a:r>
              <a:rPr lang="it-IT" altLang="en-US" i="1" dirty="0">
                <a:latin typeface="Arial" panose="020B0604020202020204" pitchFamily="34" charset="0"/>
                <a:cs typeface="Arial" panose="020B0604020202020204" pitchFamily="34" charset="0"/>
              </a:rPr>
              <a:t>l'</a:t>
            </a:r>
            <a:r>
              <a:rPr lang="it-IT" altLang="en-US" i="1" dirty="0" err="1">
                <a:latin typeface="Arial" panose="020B0604020202020204" pitchFamily="34" charset="0"/>
                <a:cs typeface="Arial" panose="020B0604020202020204" pitchFamily="34" charset="0"/>
              </a:rPr>
              <a:t>avato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lavato</a:t>
            </a:r>
            <a:r>
              <a:rPr lang="it-IT" altLang="en-US" dirty="0">
                <a:latin typeface="Arial" panose="020B0604020202020204" pitchFamily="34" charset="0"/>
                <a:cs typeface="Arial" panose="020B0604020202020204" pitchFamily="34" charset="0"/>
              </a:rPr>
              <a:t>)</a:t>
            </a:r>
          </a:p>
          <a:p>
            <a:pPr marL="285750" indent="-285750" algn="just">
              <a:lnSpc>
                <a:spcPct val="80000"/>
              </a:lnSpc>
              <a:buClr>
                <a:schemeClr val="bg2">
                  <a:lumMod val="75000"/>
                </a:schemeClr>
              </a:buClr>
              <a:buFont typeface="Arial" panose="020B0604020202020204" pitchFamily="34" charset="0"/>
              <a:buChar char="•"/>
            </a:pPr>
            <a:endParaRPr lang="it-IT" altLang="en-US" dirty="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Fusioni illegali (</a:t>
            </a:r>
            <a:r>
              <a:rPr lang="it-IT" altLang="en-US" i="1" dirty="0" err="1">
                <a:latin typeface="Arial" panose="020B0604020202020204" pitchFamily="34" charset="0"/>
                <a:cs typeface="Arial" panose="020B0604020202020204" pitchFamily="34" charset="0"/>
              </a:rPr>
              <a:t>nonevero</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non è vero</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lacqua</a:t>
            </a:r>
            <a:r>
              <a:rPr lang="it-IT" altLang="en-US" dirty="0">
                <a:latin typeface="Arial" panose="020B0604020202020204" pitchFamily="34" charset="0"/>
                <a:cs typeface="Arial" panose="020B0604020202020204" pitchFamily="34" charset="0"/>
              </a:rPr>
              <a:t> per</a:t>
            </a:r>
            <a:r>
              <a:rPr lang="it-IT" altLang="en-US" i="1" dirty="0">
                <a:latin typeface="Arial" panose="020B0604020202020204" pitchFamily="34" charset="0"/>
                <a:cs typeface="Arial" panose="020B0604020202020204" pitchFamily="34" charset="0"/>
              </a:rPr>
              <a:t> l'acqua</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ilcane</a:t>
            </a:r>
            <a:r>
              <a:rPr lang="it-IT" altLang="en-US" dirty="0">
                <a:latin typeface="Arial" panose="020B0604020202020204" pitchFamily="34" charset="0"/>
                <a:cs typeface="Arial" panose="020B0604020202020204" pitchFamily="34" charset="0"/>
              </a:rPr>
              <a:t> per</a:t>
            </a:r>
            <a:r>
              <a:rPr lang="it-IT" altLang="en-US" i="1" dirty="0">
                <a:latin typeface="Arial" panose="020B0604020202020204" pitchFamily="34" charset="0"/>
                <a:cs typeface="Arial" panose="020B0604020202020204" pitchFamily="34" charset="0"/>
              </a:rPr>
              <a:t> il cane</a:t>
            </a:r>
            <a:r>
              <a:rPr lang="it-IT" altLang="en-US" dirty="0">
                <a:latin typeface="Arial" panose="020B0604020202020204" pitchFamily="34" charset="0"/>
                <a:cs typeface="Arial" panose="020B0604020202020204" pitchFamily="34" charset="0"/>
              </a:rPr>
              <a:t>)</a:t>
            </a:r>
          </a:p>
          <a:p>
            <a:pPr marL="285750" indent="-285750" algn="just">
              <a:lnSpc>
                <a:spcPct val="80000"/>
              </a:lnSpc>
              <a:buClr>
                <a:schemeClr val="bg2">
                  <a:lumMod val="75000"/>
                </a:schemeClr>
              </a:buClr>
              <a:buFont typeface="Arial" panose="020B0604020202020204" pitchFamily="34" charset="0"/>
              <a:buChar char="•"/>
            </a:pPr>
            <a:endParaRPr lang="it-IT" altLang="en-US" dirty="0">
              <a:latin typeface="Arial" panose="020B0604020202020204" pitchFamily="34" charset="0"/>
              <a:cs typeface="Arial" panose="020B0604020202020204" pitchFamily="34" charset="0"/>
            </a:endParaRPr>
          </a:p>
          <a:p>
            <a:pPr marL="285750" indent="-285750" algn="just">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Scambio grafema omofono (</a:t>
            </a:r>
            <a:r>
              <a:rPr lang="it-IT" altLang="en-US" i="1" dirty="0" err="1">
                <a:latin typeface="Arial" panose="020B0604020202020204" pitchFamily="34" charset="0"/>
                <a:cs typeface="Arial" panose="020B0604020202020204" pitchFamily="34" charset="0"/>
              </a:rPr>
              <a:t>squola</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scuola</a:t>
            </a:r>
            <a:r>
              <a:rPr lang="it-IT" altLang="en-US" dirty="0">
                <a:latin typeface="Arial" panose="020B0604020202020204" pitchFamily="34" charset="0"/>
                <a:cs typeface="Arial" panose="020B0604020202020204" pitchFamily="34" charset="0"/>
              </a:rPr>
              <a:t>, </a:t>
            </a:r>
            <a:r>
              <a:rPr lang="it-IT" altLang="en-US" i="1" dirty="0" err="1">
                <a:latin typeface="Arial" panose="020B0604020202020204" pitchFamily="34" charset="0"/>
                <a:cs typeface="Arial" panose="020B0604020202020204" pitchFamily="34" charset="0"/>
              </a:rPr>
              <a:t>qucina</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cucina</a:t>
            </a:r>
            <a:r>
              <a:rPr lang="it-IT" altLang="en-US" dirty="0">
                <a:latin typeface="Arial" panose="020B0604020202020204" pitchFamily="34" charset="0"/>
                <a:cs typeface="Arial" panose="020B0604020202020204" pitchFamily="34" charset="0"/>
              </a:rPr>
              <a:t>)</a:t>
            </a:r>
          </a:p>
          <a:p>
            <a:pPr marL="285750" indent="-285750">
              <a:lnSpc>
                <a:spcPct val="80000"/>
              </a:lnSpc>
              <a:buClr>
                <a:schemeClr val="bg2">
                  <a:lumMod val="75000"/>
                </a:schemeClr>
              </a:buClr>
              <a:buFont typeface="Arial" panose="020B0604020202020204" pitchFamily="34" charset="0"/>
              <a:buChar char="•"/>
            </a:pPr>
            <a:endParaRPr lang="it-IT" altLang="en-US" u="sng" dirty="0">
              <a:latin typeface="Arial" panose="020B0604020202020204" pitchFamily="34" charset="0"/>
              <a:cs typeface="Arial" panose="020B0604020202020204" pitchFamily="34" charset="0"/>
            </a:endParaRPr>
          </a:p>
          <a:p>
            <a:pPr marL="285750" indent="-285750">
              <a:lnSpc>
                <a:spcPct val="80000"/>
              </a:lnSpc>
              <a:buClr>
                <a:schemeClr val="bg2">
                  <a:lumMod val="75000"/>
                </a:schemeClr>
              </a:buClr>
              <a:buFont typeface="Arial" panose="020B0604020202020204" pitchFamily="34" charset="0"/>
              <a:buChar char="•"/>
            </a:pPr>
            <a:r>
              <a:rPr lang="it-IT" altLang="en-US" u="sng" dirty="0">
                <a:latin typeface="Arial" panose="020B0604020202020204" pitchFamily="34" charset="0"/>
                <a:cs typeface="Arial" panose="020B0604020202020204" pitchFamily="34" charset="0"/>
              </a:rPr>
              <a:t>Errori Altri</a:t>
            </a:r>
          </a:p>
          <a:p>
            <a:pPr marL="285750" indent="-285750">
              <a:lnSpc>
                <a:spcPct val="80000"/>
              </a:lnSpc>
              <a:buClr>
                <a:schemeClr val="bg2">
                  <a:lumMod val="75000"/>
                </a:schemeClr>
              </a:buClr>
              <a:buFont typeface="Arial" panose="020B0604020202020204" pitchFamily="34" charset="0"/>
              <a:buChar char="•"/>
            </a:pPr>
            <a:endParaRPr lang="it-IT" altLang="en-US" dirty="0">
              <a:latin typeface="Arial" panose="020B0604020202020204" pitchFamily="34" charset="0"/>
              <a:cs typeface="Arial" panose="020B0604020202020204" pitchFamily="34" charset="0"/>
            </a:endParaRPr>
          </a:p>
          <a:p>
            <a:pPr marL="285750" indent="-285750">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Categoria di errori non riconducibili alla fonologia o alle regole.</a:t>
            </a:r>
          </a:p>
          <a:p>
            <a:pPr marL="285750" indent="-285750">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Omissione e aggiunta di accenti (</a:t>
            </a:r>
            <a:r>
              <a:rPr lang="it-IT" altLang="en-US" i="1" dirty="0" err="1">
                <a:latin typeface="Arial" panose="020B0604020202020204" pitchFamily="34" charset="0"/>
                <a:cs typeface="Arial" panose="020B0604020202020204" pitchFamily="34" charset="0"/>
              </a:rPr>
              <a:t>perche</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perché</a:t>
            </a:r>
            <a:r>
              <a:rPr lang="it-IT" altLang="en-US" dirty="0">
                <a:latin typeface="Arial" panose="020B0604020202020204" pitchFamily="34" charset="0"/>
                <a:cs typeface="Arial" panose="020B0604020202020204" pitchFamily="34" charset="0"/>
              </a:rPr>
              <a:t>)</a:t>
            </a:r>
          </a:p>
          <a:p>
            <a:pPr marL="285750" indent="-285750">
              <a:lnSpc>
                <a:spcPct val="80000"/>
              </a:lnSpc>
              <a:buClr>
                <a:schemeClr val="bg2">
                  <a:lumMod val="75000"/>
                </a:schemeClr>
              </a:buClr>
              <a:buFont typeface="Arial" panose="020B0604020202020204" pitchFamily="34" charset="0"/>
              <a:buChar char="•"/>
            </a:pPr>
            <a:r>
              <a:rPr lang="it-IT" altLang="en-US" dirty="0">
                <a:latin typeface="Arial" panose="020B0604020202020204" pitchFamily="34" charset="0"/>
                <a:cs typeface="Arial" panose="020B0604020202020204" pitchFamily="34" charset="0"/>
              </a:rPr>
              <a:t>Omissione e aggiunta di doppia (</a:t>
            </a:r>
            <a:r>
              <a:rPr lang="it-IT" altLang="en-US" i="1" dirty="0">
                <a:latin typeface="Arial" panose="020B0604020202020204" pitchFamily="34" charset="0"/>
                <a:cs typeface="Arial" panose="020B0604020202020204" pitchFamily="34" charset="0"/>
              </a:rPr>
              <a:t>pala</a:t>
            </a:r>
            <a:r>
              <a:rPr lang="it-IT" altLang="en-US" dirty="0">
                <a:latin typeface="Arial" panose="020B0604020202020204" pitchFamily="34" charset="0"/>
                <a:cs typeface="Arial" panose="020B0604020202020204" pitchFamily="34" charset="0"/>
              </a:rPr>
              <a:t> per </a:t>
            </a:r>
            <a:r>
              <a:rPr lang="it-IT" altLang="en-US" i="1" dirty="0">
                <a:latin typeface="Arial" panose="020B0604020202020204" pitchFamily="34" charset="0"/>
                <a:cs typeface="Arial" panose="020B0604020202020204" pitchFamily="34" charset="0"/>
              </a:rPr>
              <a:t>palla)</a:t>
            </a:r>
          </a:p>
          <a:p>
            <a:pPr marL="285750" indent="-285750">
              <a:buClr>
                <a:schemeClr val="bg2">
                  <a:lumMod val="75000"/>
                </a:schemeClr>
              </a:buClr>
              <a:buFont typeface="Arial" panose="020B0604020202020204" pitchFamily="34" charset="0"/>
              <a:buChar char="•"/>
            </a:pPr>
            <a:endParaRPr lang="it-IT" altLang="en-US" dirty="0">
              <a:latin typeface="Times New Roman" panose="02020603050405020304" pitchFamily="18" charset="0"/>
            </a:endParaRPr>
          </a:p>
        </p:txBody>
      </p:sp>
      <p:sp>
        <p:nvSpPr>
          <p:cNvPr id="2" name="Rettangolo 1"/>
          <p:cNvSpPr/>
          <p:nvPr/>
        </p:nvSpPr>
        <p:spPr>
          <a:xfrm>
            <a:off x="6804248" y="2780928"/>
            <a:ext cx="2106488" cy="2585323"/>
          </a:xfrm>
          <a:prstGeom prst="rect">
            <a:avLst/>
          </a:prstGeom>
        </p:spPr>
        <p:txBody>
          <a:bodyPr wrap="square">
            <a:spAutoFit/>
          </a:bodyPr>
          <a:lstStyle/>
          <a:p>
            <a:r>
              <a:rPr lang="it-IT" altLang="en-US" b="1" dirty="0">
                <a:solidFill>
                  <a:schemeClr val="tx2"/>
                </a:solidFill>
                <a:latin typeface="Times-Roman" charset="0"/>
              </a:rPr>
              <a:t>CONFUSIONI PER SOMIGLIANZA </a:t>
            </a:r>
            <a:r>
              <a:rPr lang="it-IT" altLang="en-US" b="1" u="sng" dirty="0">
                <a:solidFill>
                  <a:schemeClr val="tx2"/>
                </a:solidFill>
                <a:latin typeface="Times-Bold" charset="0"/>
              </a:rPr>
              <a:t>MORFOLOGICA</a:t>
            </a:r>
          </a:p>
          <a:p>
            <a:r>
              <a:rPr lang="it-IT" altLang="en-US" dirty="0">
                <a:solidFill>
                  <a:schemeClr val="tx2"/>
                </a:solidFill>
                <a:latin typeface="TTE11EDF90t00" charset="0"/>
              </a:rPr>
              <a:t>        a o</a:t>
            </a:r>
          </a:p>
          <a:p>
            <a:r>
              <a:rPr lang="it-IT" altLang="en-US" dirty="0">
                <a:solidFill>
                  <a:schemeClr val="tx2"/>
                </a:solidFill>
                <a:latin typeface="TTE11EDF90t00" charset="0"/>
              </a:rPr>
              <a:t>      </a:t>
            </a:r>
            <a:r>
              <a:rPr lang="it-IT" altLang="en-US" dirty="0" smtClean="0">
                <a:solidFill>
                  <a:schemeClr val="tx2"/>
                </a:solidFill>
                <a:latin typeface="TTE11EDF90t00" charset="0"/>
              </a:rPr>
              <a:t>  </a:t>
            </a:r>
            <a:r>
              <a:rPr lang="it-IT" altLang="en-US" dirty="0">
                <a:solidFill>
                  <a:schemeClr val="tx2"/>
                </a:solidFill>
                <a:latin typeface="TTE11EDF90t00" charset="0"/>
              </a:rPr>
              <a:t>m n</a:t>
            </a:r>
          </a:p>
          <a:p>
            <a:r>
              <a:rPr lang="it-IT" altLang="en-US" dirty="0">
                <a:solidFill>
                  <a:schemeClr val="tx2"/>
                </a:solidFill>
                <a:latin typeface="TTE11EDF90t00" charset="0"/>
              </a:rPr>
              <a:t>      </a:t>
            </a:r>
            <a:r>
              <a:rPr lang="it-IT" altLang="en-US" dirty="0" smtClean="0">
                <a:solidFill>
                  <a:schemeClr val="tx2"/>
                </a:solidFill>
                <a:latin typeface="TTE11EDF90t00" charset="0"/>
              </a:rPr>
              <a:t>  </a:t>
            </a:r>
            <a:r>
              <a:rPr lang="it-IT" altLang="en-US" dirty="0">
                <a:solidFill>
                  <a:schemeClr val="tx2"/>
                </a:solidFill>
                <a:latin typeface="TTE11EDF90t00" charset="0"/>
              </a:rPr>
              <a:t>b p</a:t>
            </a:r>
          </a:p>
          <a:p>
            <a:r>
              <a:rPr lang="it-IT" altLang="en-US" dirty="0">
                <a:solidFill>
                  <a:schemeClr val="tx2"/>
                </a:solidFill>
                <a:latin typeface="TTE11EDF90t00" charset="0"/>
              </a:rPr>
              <a:t>    </a:t>
            </a:r>
            <a:r>
              <a:rPr lang="it-IT" altLang="en-US" dirty="0" smtClean="0">
                <a:solidFill>
                  <a:schemeClr val="tx2"/>
                </a:solidFill>
                <a:latin typeface="TTE11EDF90t00" charset="0"/>
              </a:rPr>
              <a:t>    </a:t>
            </a:r>
            <a:r>
              <a:rPr lang="it-IT" altLang="en-US" dirty="0">
                <a:solidFill>
                  <a:schemeClr val="tx2"/>
                </a:solidFill>
                <a:latin typeface="TTE11EDF90t00" charset="0"/>
              </a:rPr>
              <a:t>d q</a:t>
            </a:r>
          </a:p>
          <a:p>
            <a:r>
              <a:rPr lang="it-IT" altLang="en-US" dirty="0">
                <a:solidFill>
                  <a:schemeClr val="tx2"/>
                </a:solidFill>
                <a:latin typeface="TTE11EDF90t00" charset="0"/>
              </a:rPr>
              <a:t>    </a:t>
            </a:r>
            <a:r>
              <a:rPr lang="it-IT" altLang="en-US" dirty="0" smtClean="0">
                <a:solidFill>
                  <a:schemeClr val="tx2"/>
                </a:solidFill>
                <a:latin typeface="TTE11EDF90t00" charset="0"/>
              </a:rPr>
              <a:t>    n </a:t>
            </a:r>
            <a:r>
              <a:rPr lang="it-IT" altLang="en-US" dirty="0">
                <a:solidFill>
                  <a:schemeClr val="tx2"/>
                </a:solidFill>
                <a:latin typeface="TTE11EDF90t00" charset="0"/>
              </a:rPr>
              <a:t>u</a:t>
            </a:r>
          </a:p>
        </p:txBody>
      </p:sp>
      <p:sp>
        <p:nvSpPr>
          <p:cNvPr id="5" name="Titolo 1"/>
          <p:cNvSpPr>
            <a:spLocks noGrp="1"/>
          </p:cNvSpPr>
          <p:nvPr>
            <p:ph type="title"/>
          </p:nvPr>
        </p:nvSpPr>
        <p:spPr>
          <a:xfrm>
            <a:off x="611560" y="260648"/>
            <a:ext cx="7467600" cy="1642194"/>
          </a:xfrm>
        </p:spPr>
        <p:txBody>
          <a:bodyPr>
            <a:normAutofit/>
          </a:bodyPr>
          <a:lstStyle/>
          <a:p>
            <a:r>
              <a:rPr lang="it-IT" sz="5300" dirty="0" smtClean="0"/>
              <a:t>Alla scuola primaria</a:t>
            </a:r>
            <a:r>
              <a:rPr lang="it-IT" dirty="0" smtClean="0"/>
              <a:t/>
            </a:r>
            <a:br>
              <a:rPr lang="it-IT" dirty="0" smtClean="0"/>
            </a:br>
            <a:r>
              <a:rPr lang="it-IT" dirty="0" smtClean="0"/>
              <a:t>In LETTURA</a:t>
            </a:r>
            <a:br>
              <a:rPr lang="it-IT" dirty="0" smtClean="0"/>
            </a:br>
            <a:r>
              <a:rPr lang="it-IT" sz="1800" dirty="0" smtClean="0"/>
              <a:t>ERRORI NON FONOLOGICI </a:t>
            </a:r>
            <a:endParaRPr lang="en-GB" sz="1800" dirty="0"/>
          </a:p>
        </p:txBody>
      </p:sp>
    </p:spTree>
    <p:extLst>
      <p:ext uri="{BB962C8B-B14F-4D97-AF65-F5344CB8AC3E}">
        <p14:creationId xmlns="" xmlns:p14="http://schemas.microsoft.com/office/powerpoint/2010/main" val="1831747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490066"/>
          </a:xfrm>
        </p:spPr>
        <p:txBody>
          <a:bodyPr>
            <a:normAutofit fontScale="90000"/>
          </a:bodyPr>
          <a:lstStyle/>
          <a:p>
            <a:r>
              <a:rPr lang="it-IT" dirty="0" smtClean="0"/>
              <a:t>In scrittura </a:t>
            </a:r>
            <a:endParaRPr lang="en-GB" dirty="0"/>
          </a:p>
        </p:txBody>
      </p:sp>
      <p:sp>
        <p:nvSpPr>
          <p:cNvPr id="3" name="Segnaposto contenuto 2"/>
          <p:cNvSpPr>
            <a:spLocks noGrp="1"/>
          </p:cNvSpPr>
          <p:nvPr>
            <p:ph idx="1"/>
          </p:nvPr>
        </p:nvSpPr>
        <p:spPr>
          <a:xfrm>
            <a:off x="457200" y="1052736"/>
            <a:ext cx="7467600" cy="5421216"/>
          </a:xfrm>
        </p:spPr>
        <p:txBody>
          <a:bodyPr>
            <a:normAutofit fontScale="62500" lnSpcReduction="20000"/>
          </a:bodyPr>
          <a:lstStyle/>
          <a:p>
            <a:r>
              <a:rPr lang="it-IT" sz="2600" dirty="0">
                <a:latin typeface="Arial" panose="020B0604020202020204" pitchFamily="34" charset="0"/>
                <a:cs typeface="Arial" panose="020B0604020202020204" pitchFamily="34" charset="0"/>
              </a:rPr>
              <a:t>Errori Non Fonologici</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Sono gli errori nella rappresentazione ortografica (visiva) delle parole senza commettere errori nel rapporto tra fonemi e grafemi (errori fonologici).</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Separazioni illegali (par lo per parlo, in </a:t>
            </a:r>
            <a:r>
              <a:rPr lang="it-IT" sz="2600" dirty="0" err="1">
                <a:latin typeface="Arial" panose="020B0604020202020204" pitchFamily="34" charset="0"/>
                <a:cs typeface="Arial" panose="020B0604020202020204" pitchFamily="34" charset="0"/>
              </a:rPr>
              <a:t>sieme</a:t>
            </a:r>
            <a:r>
              <a:rPr lang="it-IT" sz="2600" dirty="0">
                <a:latin typeface="Arial" panose="020B0604020202020204" pitchFamily="34" charset="0"/>
                <a:cs typeface="Arial" panose="020B0604020202020204" pitchFamily="34" charset="0"/>
              </a:rPr>
              <a:t> per insieme, l'</a:t>
            </a:r>
            <a:r>
              <a:rPr lang="it-IT" sz="2600" dirty="0" err="1">
                <a:latin typeface="Arial" panose="020B0604020202020204" pitchFamily="34" charset="0"/>
                <a:cs typeface="Arial" panose="020B0604020202020204" pitchFamily="34" charset="0"/>
              </a:rPr>
              <a:t>avato</a:t>
            </a:r>
            <a:r>
              <a:rPr lang="it-IT" sz="2600" dirty="0">
                <a:latin typeface="Arial" panose="020B0604020202020204" pitchFamily="34" charset="0"/>
                <a:cs typeface="Arial" panose="020B0604020202020204" pitchFamily="34" charset="0"/>
              </a:rPr>
              <a:t> per lavato)</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Fusioni illegali (</a:t>
            </a:r>
            <a:r>
              <a:rPr lang="it-IT" sz="2600" dirty="0" err="1">
                <a:latin typeface="Arial" panose="020B0604020202020204" pitchFamily="34" charset="0"/>
                <a:cs typeface="Arial" panose="020B0604020202020204" pitchFamily="34" charset="0"/>
              </a:rPr>
              <a:t>nonevero</a:t>
            </a:r>
            <a:r>
              <a:rPr lang="it-IT" sz="2600" dirty="0">
                <a:latin typeface="Arial" panose="020B0604020202020204" pitchFamily="34" charset="0"/>
                <a:cs typeface="Arial" panose="020B0604020202020204" pitchFamily="34" charset="0"/>
              </a:rPr>
              <a:t> per non è vero, </a:t>
            </a:r>
            <a:r>
              <a:rPr lang="it-IT" sz="2600" dirty="0" err="1">
                <a:latin typeface="Arial" panose="020B0604020202020204" pitchFamily="34" charset="0"/>
                <a:cs typeface="Arial" panose="020B0604020202020204" pitchFamily="34" charset="0"/>
              </a:rPr>
              <a:t>lacqua</a:t>
            </a:r>
            <a:r>
              <a:rPr lang="it-IT" sz="2600" dirty="0">
                <a:latin typeface="Arial" panose="020B0604020202020204" pitchFamily="34" charset="0"/>
                <a:cs typeface="Arial" panose="020B0604020202020204" pitchFamily="34" charset="0"/>
              </a:rPr>
              <a:t> per l'acqua, </a:t>
            </a:r>
            <a:r>
              <a:rPr lang="it-IT" sz="2600" dirty="0" err="1">
                <a:latin typeface="Arial" panose="020B0604020202020204" pitchFamily="34" charset="0"/>
                <a:cs typeface="Arial" panose="020B0604020202020204" pitchFamily="34" charset="0"/>
              </a:rPr>
              <a:t>ilcane</a:t>
            </a:r>
            <a:r>
              <a:rPr lang="it-IT" sz="2600" dirty="0">
                <a:latin typeface="Arial" panose="020B0604020202020204" pitchFamily="34" charset="0"/>
                <a:cs typeface="Arial" panose="020B0604020202020204" pitchFamily="34" charset="0"/>
              </a:rPr>
              <a:t> per il cane)</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Scambio grafema omofono (</a:t>
            </a:r>
            <a:r>
              <a:rPr lang="it-IT" sz="2600" dirty="0" err="1">
                <a:latin typeface="Arial" panose="020B0604020202020204" pitchFamily="34" charset="0"/>
                <a:cs typeface="Arial" panose="020B0604020202020204" pitchFamily="34" charset="0"/>
              </a:rPr>
              <a:t>squola</a:t>
            </a:r>
            <a:r>
              <a:rPr lang="it-IT" sz="2600" dirty="0">
                <a:latin typeface="Arial" panose="020B0604020202020204" pitchFamily="34" charset="0"/>
                <a:cs typeface="Arial" panose="020B0604020202020204" pitchFamily="34" charset="0"/>
              </a:rPr>
              <a:t> per scuola, </a:t>
            </a:r>
            <a:r>
              <a:rPr lang="it-IT" sz="2600" dirty="0" err="1">
                <a:latin typeface="Arial" panose="020B0604020202020204" pitchFamily="34" charset="0"/>
                <a:cs typeface="Arial" panose="020B0604020202020204" pitchFamily="34" charset="0"/>
              </a:rPr>
              <a:t>qucina</a:t>
            </a:r>
            <a:r>
              <a:rPr lang="it-IT" sz="2600" dirty="0">
                <a:latin typeface="Arial" panose="020B0604020202020204" pitchFamily="34" charset="0"/>
                <a:cs typeface="Arial" panose="020B0604020202020204" pitchFamily="34" charset="0"/>
              </a:rPr>
              <a:t> per cucina)</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Errori Altri</a:t>
            </a:r>
          </a:p>
          <a:p>
            <a:endParaRPr lang="it-IT" sz="2600" dirty="0">
              <a:latin typeface="Arial" panose="020B0604020202020204" pitchFamily="34" charset="0"/>
              <a:cs typeface="Arial" panose="020B0604020202020204" pitchFamily="34" charset="0"/>
            </a:endParaRPr>
          </a:p>
          <a:p>
            <a:r>
              <a:rPr lang="it-IT" sz="2600" dirty="0">
                <a:latin typeface="Arial" panose="020B0604020202020204" pitchFamily="34" charset="0"/>
                <a:cs typeface="Arial" panose="020B0604020202020204" pitchFamily="34" charset="0"/>
              </a:rPr>
              <a:t>Categoria di errori non riconducibili alla fonologia o alle regole.</a:t>
            </a:r>
          </a:p>
          <a:p>
            <a:r>
              <a:rPr lang="it-IT" sz="2600" dirty="0">
                <a:latin typeface="Arial" panose="020B0604020202020204" pitchFamily="34" charset="0"/>
                <a:cs typeface="Arial" panose="020B0604020202020204" pitchFamily="34" charset="0"/>
              </a:rPr>
              <a:t>Omissione e aggiunta di accenti (</a:t>
            </a:r>
            <a:r>
              <a:rPr lang="it-IT" sz="2600" dirty="0" err="1">
                <a:latin typeface="Arial" panose="020B0604020202020204" pitchFamily="34" charset="0"/>
                <a:cs typeface="Arial" panose="020B0604020202020204" pitchFamily="34" charset="0"/>
              </a:rPr>
              <a:t>perche</a:t>
            </a:r>
            <a:r>
              <a:rPr lang="it-IT" sz="2600" dirty="0">
                <a:latin typeface="Arial" panose="020B0604020202020204" pitchFamily="34" charset="0"/>
                <a:cs typeface="Arial" panose="020B0604020202020204" pitchFamily="34" charset="0"/>
              </a:rPr>
              <a:t> per perché)</a:t>
            </a:r>
          </a:p>
          <a:p>
            <a:r>
              <a:rPr lang="it-IT" sz="2600" dirty="0">
                <a:latin typeface="Arial" panose="020B0604020202020204" pitchFamily="34" charset="0"/>
                <a:cs typeface="Arial" panose="020B0604020202020204" pitchFamily="34" charset="0"/>
              </a:rPr>
              <a:t>Omissione e aggiunta di doppia (pala per palla)</a:t>
            </a:r>
          </a:p>
          <a:p>
            <a:endParaRPr lang="en-GB" dirty="0"/>
          </a:p>
        </p:txBody>
      </p:sp>
    </p:spTree>
    <p:extLst>
      <p:ext uri="{BB962C8B-B14F-4D97-AF65-F5344CB8AC3E}">
        <p14:creationId xmlns="" xmlns:p14="http://schemas.microsoft.com/office/powerpoint/2010/main" val="386306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490066"/>
          </a:xfrm>
        </p:spPr>
        <p:txBody>
          <a:bodyPr>
            <a:normAutofit fontScale="90000"/>
          </a:bodyPr>
          <a:lstStyle/>
          <a:p>
            <a:r>
              <a:rPr lang="it-IT" dirty="0" smtClean="0"/>
              <a:t>grafia </a:t>
            </a:r>
            <a:endParaRPr lang="en-GB" dirty="0"/>
          </a:p>
        </p:txBody>
      </p:sp>
      <p:sp>
        <p:nvSpPr>
          <p:cNvPr id="3" name="Segnaposto contenuto 2"/>
          <p:cNvSpPr>
            <a:spLocks noGrp="1"/>
          </p:cNvSpPr>
          <p:nvPr>
            <p:ph idx="1"/>
          </p:nvPr>
        </p:nvSpPr>
        <p:spPr>
          <a:xfrm>
            <a:off x="457200" y="908720"/>
            <a:ext cx="7467600" cy="5565232"/>
          </a:xfrm>
        </p:spPr>
        <p:txBody>
          <a:bodyPr>
            <a:normAutofit/>
          </a:bodyPr>
          <a:lstStyle/>
          <a:p>
            <a:pPr algn="just">
              <a:lnSpc>
                <a:spcPct val="80000"/>
              </a:lnSpc>
            </a:pPr>
            <a:r>
              <a:rPr lang="it-IT" altLang="en-US" dirty="0" smtClean="0">
                <a:latin typeface="Arial" panose="020B0604020202020204" pitchFamily="34" charset="0"/>
                <a:cs typeface="Arial" panose="020B0604020202020204" pitchFamily="34" charset="0"/>
              </a:rPr>
              <a:t>Posizione </a:t>
            </a:r>
            <a:r>
              <a:rPr lang="it-IT" altLang="en-US" dirty="0">
                <a:latin typeface="Arial" panose="020B0604020202020204" pitchFamily="34" charset="0"/>
                <a:cs typeface="Arial" panose="020B0604020202020204" pitchFamily="34" charset="0"/>
              </a:rPr>
              <a:t>del corpo inadeguata;</a:t>
            </a:r>
          </a:p>
          <a:p>
            <a:pPr algn="just">
              <a:lnSpc>
                <a:spcPct val="80000"/>
              </a:lnSpc>
            </a:pPr>
            <a:r>
              <a:rPr lang="it-IT" altLang="en-US" dirty="0">
                <a:latin typeface="Arial" panose="020B0604020202020204" pitchFamily="34" charset="0"/>
                <a:cs typeface="Arial" panose="020B0604020202020204" pitchFamily="34" charset="0"/>
              </a:rPr>
              <a:t>Prensione scorretta dello strumento grafico;</a:t>
            </a:r>
          </a:p>
          <a:p>
            <a:pPr algn="just">
              <a:lnSpc>
                <a:spcPct val="80000"/>
              </a:lnSpc>
            </a:pPr>
            <a:r>
              <a:rPr lang="it-IT" altLang="en-US" dirty="0">
                <a:latin typeface="Arial" panose="020B0604020202020204" pitchFamily="34" charset="0"/>
                <a:cs typeface="Arial" panose="020B0604020202020204" pitchFamily="34" charset="0"/>
              </a:rPr>
              <a:t>Disimpegno della mano vicariante;</a:t>
            </a:r>
          </a:p>
          <a:p>
            <a:pPr algn="just">
              <a:lnSpc>
                <a:spcPct val="80000"/>
              </a:lnSpc>
            </a:pPr>
            <a:r>
              <a:rPr lang="it-IT" altLang="en-US" dirty="0">
                <a:latin typeface="Arial" panose="020B0604020202020204" pitchFamily="34" charset="0"/>
                <a:cs typeface="Arial" panose="020B0604020202020204" pitchFamily="34" charset="0"/>
              </a:rPr>
              <a:t>Scarsa capacità di utilizzo dello spazio a disposizione (non rispetto dei margini del foglio, spazi irregolari tra i grafemi e le parole, difficoltà nel seguire il rigo);</a:t>
            </a:r>
          </a:p>
          <a:p>
            <a:pPr algn="just">
              <a:lnSpc>
                <a:spcPct val="80000"/>
              </a:lnSpc>
            </a:pPr>
            <a:r>
              <a:rPr lang="it-IT" altLang="en-US" dirty="0">
                <a:latin typeface="Arial" panose="020B0604020202020204" pitchFamily="34" charset="0"/>
                <a:cs typeface="Arial" panose="020B0604020202020204" pitchFamily="34" charset="0"/>
              </a:rPr>
              <a:t>Non adeguata regolazione della pressione della mano sul foglio;</a:t>
            </a:r>
          </a:p>
          <a:p>
            <a:pPr algn="just">
              <a:lnSpc>
                <a:spcPct val="80000"/>
              </a:lnSpc>
            </a:pPr>
            <a:r>
              <a:rPr lang="it-IT" altLang="en-US" dirty="0">
                <a:latin typeface="Arial" panose="020B0604020202020204" pitchFamily="34" charset="0"/>
                <a:cs typeface="Arial" panose="020B0604020202020204" pitchFamily="34" charset="0"/>
              </a:rPr>
              <a:t>Frequenti inversioni della direzionalità del gesto grafico;</a:t>
            </a:r>
          </a:p>
          <a:p>
            <a:pPr algn="just">
              <a:lnSpc>
                <a:spcPct val="80000"/>
              </a:lnSpc>
            </a:pPr>
            <a:r>
              <a:rPr lang="it-IT" altLang="en-US" dirty="0">
                <a:latin typeface="Arial" panose="020B0604020202020204" pitchFamily="34" charset="0"/>
                <a:cs typeface="Arial" panose="020B0604020202020204" pitchFamily="34" charset="0"/>
              </a:rPr>
              <a:t>Difficoltà nella riproduzione grafica di figure geometriche e livello di sviluppo del disegno inadeguato all’età;</a:t>
            </a:r>
          </a:p>
          <a:p>
            <a:pPr algn="just">
              <a:lnSpc>
                <a:spcPct val="80000"/>
              </a:lnSpc>
            </a:pPr>
            <a:r>
              <a:rPr lang="it-IT" altLang="en-US" dirty="0">
                <a:latin typeface="Arial" panose="020B0604020202020204" pitchFamily="34" charset="0"/>
                <a:cs typeface="Arial" panose="020B0604020202020204" pitchFamily="34" charset="0"/>
              </a:rPr>
              <a:t>Difficoltà nella copia di parole e frasi dalla lavagna;</a:t>
            </a:r>
          </a:p>
          <a:p>
            <a:pPr algn="just">
              <a:lnSpc>
                <a:spcPct val="80000"/>
              </a:lnSpc>
            </a:pPr>
            <a:r>
              <a:rPr lang="it-IT" altLang="en-US" dirty="0">
                <a:latin typeface="Arial" panose="020B0604020202020204" pitchFamily="34" charset="0"/>
                <a:cs typeface="Arial" panose="020B0604020202020204" pitchFamily="34" charset="0"/>
              </a:rPr>
              <a:t>Scarso rispetto delle dimensioni delle lettere;</a:t>
            </a:r>
          </a:p>
          <a:p>
            <a:pPr algn="just">
              <a:lnSpc>
                <a:spcPct val="80000"/>
              </a:lnSpc>
            </a:pPr>
            <a:r>
              <a:rPr lang="it-IT" altLang="en-US" dirty="0">
                <a:latin typeface="Arial" panose="020B0604020202020204" pitchFamily="34" charset="0"/>
                <a:cs typeface="Arial" panose="020B0604020202020204" pitchFamily="34" charset="0"/>
              </a:rPr>
              <a:t>Legatura inadeguata tra le lettere;</a:t>
            </a:r>
          </a:p>
          <a:p>
            <a:pPr algn="just">
              <a:lnSpc>
                <a:spcPct val="80000"/>
              </a:lnSpc>
            </a:pPr>
            <a:r>
              <a:rPr lang="it-IT" altLang="en-US" dirty="0">
                <a:latin typeface="Arial" panose="020B0604020202020204" pitchFamily="34" charset="0"/>
                <a:cs typeface="Arial" panose="020B0604020202020204" pitchFamily="34" charset="0"/>
              </a:rPr>
              <a:t>Alterazione del ritmo di scrittura (scarsa armonia del gesto e frequenti interruzioni</a:t>
            </a:r>
            <a:r>
              <a:rPr lang="it-IT" altLang="en-US" dirty="0" smtClean="0">
                <a:latin typeface="Arial" panose="020B0604020202020204" pitchFamily="34" charset="0"/>
                <a:cs typeface="Arial" panose="020B0604020202020204" pitchFamily="34" charset="0"/>
              </a:rPr>
              <a:t>)</a:t>
            </a:r>
            <a:endParaRPr lang="it-IT" alt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768855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6"/>
          <p:cNvSpPr/>
          <p:nvPr/>
        </p:nvSpPr>
        <p:spPr>
          <a:xfrm>
            <a:off x="1691680" y="332656"/>
            <a:ext cx="518457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Profilo </a:t>
            </a:r>
            <a:r>
              <a:rPr lang="it-IT" dirty="0" err="1" smtClean="0"/>
              <a:t>attenzionale</a:t>
            </a:r>
            <a:endParaRPr lang="en-GB" dirty="0"/>
          </a:p>
        </p:txBody>
      </p:sp>
      <p:sp>
        <p:nvSpPr>
          <p:cNvPr id="8" name="Rettangolo arrotondato 7"/>
          <p:cNvSpPr/>
          <p:nvPr/>
        </p:nvSpPr>
        <p:spPr>
          <a:xfrm>
            <a:off x="3707904" y="1340768"/>
            <a:ext cx="4824536" cy="5373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Estrema variabilità nella prestazione</a:t>
            </a:r>
          </a:p>
          <a:p>
            <a:pPr algn="ctr"/>
            <a:r>
              <a:rPr lang="it-IT" dirty="0" err="1" smtClean="0"/>
              <a:t>Disregolazione</a:t>
            </a:r>
            <a:r>
              <a:rPr lang="it-IT" dirty="0" smtClean="0"/>
              <a:t> emotiva e comportamentale</a:t>
            </a:r>
          </a:p>
          <a:p>
            <a:pPr algn="ctr"/>
            <a:r>
              <a:rPr lang="it-IT" dirty="0" smtClean="0"/>
              <a:t>Lettura frettolosa e scorretta</a:t>
            </a:r>
          </a:p>
          <a:p>
            <a:pPr algn="ctr"/>
            <a:r>
              <a:rPr lang="it-IT" dirty="0" smtClean="0"/>
              <a:t>Scrittura mal disposta, adeguata in termini di velocità, possibile </a:t>
            </a:r>
            <a:r>
              <a:rPr lang="it-IT" dirty="0" err="1" smtClean="0"/>
              <a:t>illegibilità</a:t>
            </a:r>
            <a:r>
              <a:rPr lang="it-IT" dirty="0" smtClean="0"/>
              <a:t> </a:t>
            </a:r>
          </a:p>
          <a:p>
            <a:pPr algn="ctr"/>
            <a:r>
              <a:rPr lang="it-IT" dirty="0" smtClean="0"/>
              <a:t>Gli errori in scrittura non ascrivibili ad una classe</a:t>
            </a:r>
          </a:p>
          <a:p>
            <a:pPr algn="ctr"/>
            <a:r>
              <a:rPr lang="it-IT" dirty="0" smtClean="0"/>
              <a:t>Prestazione che peggiora all’ aumentare della durata</a:t>
            </a:r>
          </a:p>
          <a:p>
            <a:pPr algn="ctr"/>
            <a:r>
              <a:rPr lang="it-IT" dirty="0" smtClean="0"/>
              <a:t>Possibili difficoltà nella comprensione di testi lunghi</a:t>
            </a:r>
          </a:p>
          <a:p>
            <a:pPr algn="ctr"/>
            <a:r>
              <a:rPr lang="it-IT" dirty="0" smtClean="0"/>
              <a:t>Dominio numerico adeguato nel calcolo errori possibili con il prestito.</a:t>
            </a:r>
          </a:p>
          <a:p>
            <a:pPr algn="ctr"/>
            <a:r>
              <a:rPr lang="it-IT" dirty="0" smtClean="0"/>
              <a:t>Nei problemi matematici possibili difficoltà di pianificazione di azioni in sequenza</a:t>
            </a:r>
          </a:p>
          <a:p>
            <a:pPr algn="ctr"/>
            <a:endParaRPr lang="en-GB" dirty="0"/>
          </a:p>
        </p:txBody>
      </p:sp>
      <p:pic>
        <p:nvPicPr>
          <p:cNvPr id="3" name="Immagine 2"/>
          <p:cNvPicPr>
            <a:picLocks noChangeAspect="1"/>
          </p:cNvPicPr>
          <p:nvPr/>
        </p:nvPicPr>
        <p:blipFill>
          <a:blip r:embed="rId3" cstate="print"/>
          <a:stretch>
            <a:fillRect/>
          </a:stretch>
        </p:blipFill>
        <p:spPr>
          <a:xfrm>
            <a:off x="971600" y="2204864"/>
            <a:ext cx="2009775" cy="2276475"/>
          </a:xfrm>
          <a:prstGeom prst="rect">
            <a:avLst/>
          </a:prstGeom>
        </p:spPr>
      </p:pic>
    </p:spTree>
    <p:extLst>
      <p:ext uri="{BB962C8B-B14F-4D97-AF65-F5344CB8AC3E}">
        <p14:creationId xmlns="" xmlns:p14="http://schemas.microsoft.com/office/powerpoint/2010/main" val="4083935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76672"/>
            <a:ext cx="7772400" cy="784128"/>
          </a:xfrm>
        </p:spPr>
        <p:txBody>
          <a:bodyPr/>
          <a:lstStyle/>
          <a:p>
            <a:r>
              <a:rPr lang="it-IT" dirty="0" smtClean="0"/>
              <a:t>Alla scuola materna</a:t>
            </a:r>
            <a:endParaRPr lang="it-IT" dirty="0"/>
          </a:p>
        </p:txBody>
      </p:sp>
      <p:sp>
        <p:nvSpPr>
          <p:cNvPr id="3" name="Segnaposto contenuto 2"/>
          <p:cNvSpPr>
            <a:spLocks noGrp="1"/>
          </p:cNvSpPr>
          <p:nvPr>
            <p:ph idx="1"/>
          </p:nvPr>
        </p:nvSpPr>
        <p:spPr>
          <a:xfrm>
            <a:off x="685800" y="1340768"/>
            <a:ext cx="7772400" cy="2531728"/>
          </a:xfrm>
        </p:spPr>
        <p:txBody>
          <a:bodyPr/>
          <a:lstStyle/>
          <a:p>
            <a:r>
              <a:rPr lang="it-IT" dirty="0" smtClean="0"/>
              <a:t>Da sempre bambini con difficoltà a stare fermi</a:t>
            </a:r>
          </a:p>
          <a:p>
            <a:r>
              <a:rPr lang="it-IT" dirty="0" smtClean="0"/>
              <a:t>In anamnesi difficoltà nell’ acquisizione dei ritmi sonno veglia</a:t>
            </a:r>
          </a:p>
          <a:p>
            <a:r>
              <a:rPr lang="it-IT" dirty="0" smtClean="0"/>
              <a:t>«iniziano mille giochi ma non ne finiscono uno»</a:t>
            </a:r>
          </a:p>
          <a:p>
            <a:r>
              <a:rPr lang="it-IT" dirty="0" smtClean="0"/>
              <a:t>Quali sono i suoi giochi preferiti? «non lo so…nessuno non gioca con niente per più di 5 minuti</a:t>
            </a:r>
          </a:p>
          <a:p>
            <a:r>
              <a:rPr lang="it-IT" dirty="0" smtClean="0"/>
              <a:t>Le difficoltà che si incontrano a scuola sono di tipo misto </a:t>
            </a:r>
            <a:endParaRPr lang="it-IT" dirty="0"/>
          </a:p>
        </p:txBody>
      </p:sp>
      <p:sp>
        <p:nvSpPr>
          <p:cNvPr id="4" name="Titolo 1"/>
          <p:cNvSpPr txBox="1">
            <a:spLocks/>
          </p:cNvSpPr>
          <p:nvPr/>
        </p:nvSpPr>
        <p:spPr>
          <a:xfrm>
            <a:off x="471356" y="4221088"/>
            <a:ext cx="7772400" cy="784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 xmlns:a14="http://schemas.microsoft.com/office/drawing/2010/main" val="0"/>
                      </a:ext>
                    </a:extLst>
                  </a:blip>
                  <a:tile tx="6350" ty="-127000" sx="65000" sy="64000" flip="none" algn="tl"/>
                </a:blipFill>
                <a:latin typeface="+mj-lt"/>
                <a:ea typeface="+mj-ea"/>
                <a:cs typeface="+mj-cs"/>
              </a:defRPr>
            </a:lvl1pPr>
          </a:lstStyle>
          <a:p>
            <a:r>
              <a:rPr lang="it-IT" dirty="0" smtClean="0"/>
              <a:t>Alla scuola primaria</a:t>
            </a:r>
            <a:endParaRPr lang="it-IT" dirty="0"/>
          </a:p>
        </p:txBody>
      </p:sp>
      <p:sp>
        <p:nvSpPr>
          <p:cNvPr id="5" name="Segnaposto contenuto 2"/>
          <p:cNvSpPr txBox="1">
            <a:spLocks/>
          </p:cNvSpPr>
          <p:nvPr/>
        </p:nvSpPr>
        <p:spPr>
          <a:xfrm>
            <a:off x="685800" y="5085184"/>
            <a:ext cx="7772400" cy="14322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it-IT" dirty="0" smtClean="0"/>
              <a:t>Gli errori non sono ascrivibili dentro una categoria specifica ma sono trasversali rispetto al locus disfunzionale</a:t>
            </a:r>
          </a:p>
        </p:txBody>
      </p:sp>
    </p:spTree>
    <p:extLst>
      <p:ext uri="{BB962C8B-B14F-4D97-AF65-F5344CB8AC3E}">
        <p14:creationId xmlns="" xmlns:p14="http://schemas.microsoft.com/office/powerpoint/2010/main" val="2497073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708920"/>
            <a:ext cx="7772400" cy="1609344"/>
          </a:xfrm>
        </p:spPr>
        <p:txBody>
          <a:bodyPr/>
          <a:lstStyle/>
          <a:p>
            <a:r>
              <a:rPr lang="it-IT" dirty="0" smtClean="0"/>
              <a:t>COSA SUCCEDE AL BAMBINO DISLESSICO QUANDO DEVE IMPARARE A LEGGERE</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09600" y="990600"/>
            <a:ext cx="1752600" cy="5334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000" smtClean="0">
                <a:solidFill>
                  <a:srgbClr val="0033CC"/>
                </a:solidFill>
              </a:rPr>
              <a:t>“c-a-n-e”</a:t>
            </a:r>
          </a:p>
        </p:txBody>
      </p:sp>
      <p:sp>
        <p:nvSpPr>
          <p:cNvPr id="86019" name="Rectangle 3"/>
          <p:cNvSpPr>
            <a:spLocks noGrp="1" noChangeArrowheads="1"/>
          </p:cNvSpPr>
          <p:nvPr>
            <p:ph type="title"/>
          </p:nvPr>
        </p:nvSpPr>
        <p:spPr>
          <a:xfrm>
            <a:off x="4419600" y="304800"/>
            <a:ext cx="4267200" cy="533400"/>
          </a:xfrm>
        </p:spPr>
        <p:txBody>
          <a:bodyPr/>
          <a:lstStyle/>
          <a:p>
            <a:pPr eaLnBrk="1" hangingPunct="1">
              <a:defRPr/>
            </a:pPr>
            <a:r>
              <a:rPr lang="it-IT" sz="2800" dirty="0" smtClean="0">
                <a:latin typeface="Times New Roman" pitchFamily="18" charset="0"/>
              </a:rPr>
              <a:t>…la via </a:t>
            </a:r>
            <a:r>
              <a:rPr lang="it-IT" sz="2800" b="1" i="1" dirty="0" smtClean="0">
                <a:latin typeface="Times New Roman" pitchFamily="18" charset="0"/>
              </a:rPr>
              <a:t>Fonologica</a:t>
            </a:r>
            <a:endParaRPr lang="it-IT" sz="2800" b="1" dirty="0" smtClean="0">
              <a:latin typeface="Times New Roman" pitchFamily="18" charset="0"/>
            </a:endParaRPr>
          </a:p>
        </p:txBody>
      </p:sp>
      <p:sp>
        <p:nvSpPr>
          <p:cNvPr id="86020" name="Text Box 4"/>
          <p:cNvSpPr txBox="1">
            <a:spLocks noChangeArrowheads="1"/>
          </p:cNvSpPr>
          <p:nvPr/>
        </p:nvSpPr>
        <p:spPr bwMode="auto">
          <a:xfrm>
            <a:off x="990600" y="228600"/>
            <a:ext cx="99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it-IT" sz="2000" smtClean="0">
                <a:solidFill>
                  <a:srgbClr val="FFFFFF"/>
                </a:solidFill>
              </a:rPr>
              <a:t>“cane”</a:t>
            </a:r>
          </a:p>
        </p:txBody>
      </p:sp>
      <p:sp>
        <p:nvSpPr>
          <p:cNvPr id="86021" name="Line 5"/>
          <p:cNvSpPr>
            <a:spLocks noChangeShapeType="1"/>
          </p:cNvSpPr>
          <p:nvPr/>
        </p:nvSpPr>
        <p:spPr bwMode="auto">
          <a:xfrm>
            <a:off x="1143000" y="5410200"/>
            <a:ext cx="0" cy="53340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22" name="Rectangle 6"/>
          <p:cNvSpPr>
            <a:spLocks noChangeArrowheads="1"/>
          </p:cNvSpPr>
          <p:nvPr/>
        </p:nvSpPr>
        <p:spPr bwMode="auto">
          <a:xfrm>
            <a:off x="381000" y="2590800"/>
            <a:ext cx="2362200" cy="5334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&lt; CANE &gt;</a:t>
            </a:r>
          </a:p>
        </p:txBody>
      </p:sp>
      <p:sp>
        <p:nvSpPr>
          <p:cNvPr id="86023" name="Line 7"/>
          <p:cNvSpPr>
            <a:spLocks noChangeShapeType="1"/>
          </p:cNvSpPr>
          <p:nvPr/>
        </p:nvSpPr>
        <p:spPr bwMode="auto">
          <a:xfrm>
            <a:off x="1447800" y="3124200"/>
            <a:ext cx="0" cy="533400"/>
          </a:xfrm>
          <a:prstGeom prst="line">
            <a:avLst/>
          </a:prstGeom>
          <a:noFill/>
          <a:ln w="28575">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24" name="Rectangle 8"/>
          <p:cNvSpPr>
            <a:spLocks noChangeArrowheads="1"/>
          </p:cNvSpPr>
          <p:nvPr/>
        </p:nvSpPr>
        <p:spPr bwMode="auto">
          <a:xfrm>
            <a:off x="381000" y="3657600"/>
            <a:ext cx="2438400" cy="6096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 KANE /</a:t>
            </a:r>
          </a:p>
        </p:txBody>
      </p:sp>
      <p:sp>
        <p:nvSpPr>
          <p:cNvPr id="86025" name="Line 9"/>
          <p:cNvSpPr>
            <a:spLocks noChangeShapeType="1"/>
          </p:cNvSpPr>
          <p:nvPr/>
        </p:nvSpPr>
        <p:spPr bwMode="auto">
          <a:xfrm>
            <a:off x="1447800" y="609600"/>
            <a:ext cx="0" cy="3810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26" name="Line 10"/>
          <p:cNvSpPr>
            <a:spLocks noChangeShapeType="1"/>
          </p:cNvSpPr>
          <p:nvPr/>
        </p:nvSpPr>
        <p:spPr bwMode="auto">
          <a:xfrm>
            <a:off x="1447800" y="4267200"/>
            <a:ext cx="0" cy="457200"/>
          </a:xfrm>
          <a:prstGeom prst="line">
            <a:avLst/>
          </a:prstGeom>
          <a:noFill/>
          <a:ln w="28575">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27" name="Rectangle 11"/>
          <p:cNvSpPr>
            <a:spLocks noChangeArrowheads="1"/>
          </p:cNvSpPr>
          <p:nvPr/>
        </p:nvSpPr>
        <p:spPr bwMode="auto">
          <a:xfrm>
            <a:off x="533400" y="4724400"/>
            <a:ext cx="2209800" cy="6096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it-IT" sz="2000" smtClean="0">
              <a:solidFill>
                <a:srgbClr val="0033CC"/>
              </a:solidFill>
            </a:endParaRPr>
          </a:p>
        </p:txBody>
      </p:sp>
      <p:sp>
        <p:nvSpPr>
          <p:cNvPr id="86028" name="Text Box 12"/>
          <p:cNvSpPr txBox="1">
            <a:spLocks noChangeArrowheads="1"/>
          </p:cNvSpPr>
          <p:nvPr/>
        </p:nvSpPr>
        <p:spPr bwMode="auto">
          <a:xfrm>
            <a:off x="990600" y="6019800"/>
            <a:ext cx="15605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it-IT" sz="2000" smtClean="0">
                <a:solidFill>
                  <a:srgbClr val="FFFFFF"/>
                </a:solidFill>
              </a:rPr>
              <a:t>/ kane /</a:t>
            </a:r>
          </a:p>
        </p:txBody>
      </p:sp>
      <p:sp>
        <p:nvSpPr>
          <p:cNvPr id="86029" name="Line 13"/>
          <p:cNvSpPr>
            <a:spLocks noChangeShapeType="1"/>
          </p:cNvSpPr>
          <p:nvPr/>
        </p:nvSpPr>
        <p:spPr bwMode="auto">
          <a:xfrm flipV="1">
            <a:off x="2057400" y="4267200"/>
            <a:ext cx="0" cy="4572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30" name="Line 14"/>
          <p:cNvSpPr>
            <a:spLocks noChangeShapeType="1"/>
          </p:cNvSpPr>
          <p:nvPr/>
        </p:nvSpPr>
        <p:spPr bwMode="auto">
          <a:xfrm flipV="1">
            <a:off x="2057400" y="3124200"/>
            <a:ext cx="0" cy="5334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6031" name="AutoShape 15"/>
          <p:cNvSpPr>
            <a:spLocks noChangeArrowheads="1"/>
          </p:cNvSpPr>
          <p:nvPr/>
        </p:nvSpPr>
        <p:spPr bwMode="auto">
          <a:xfrm>
            <a:off x="4419600" y="2209800"/>
            <a:ext cx="2895600" cy="2743200"/>
          </a:xfrm>
          <a:prstGeom prst="flowChartInternalStorage">
            <a:avLst/>
          </a:prstGeom>
          <a:solidFill>
            <a:schemeClr val="accent1"/>
          </a:solidFill>
          <a:ln w="9525">
            <a:solidFill>
              <a:srgbClr val="FF33CC"/>
            </a:solidFill>
            <a:miter lim="800000"/>
            <a:headEnd/>
            <a:tailEnd/>
          </a:ln>
        </p:spPr>
        <p:txBody>
          <a:bodyPr wrap="none" anchor="ctr"/>
          <a:lstStyle/>
          <a:p>
            <a:pPr algn="ctr" fontAlgn="base">
              <a:spcBef>
                <a:spcPct val="0"/>
              </a:spcBef>
              <a:spcAft>
                <a:spcPct val="0"/>
              </a:spcAft>
            </a:pPr>
            <a:endParaRPr lang="it-IT" sz="2400" smtClean="0">
              <a:solidFill>
                <a:srgbClr val="0033CC"/>
              </a:solidFill>
            </a:endParaRPr>
          </a:p>
        </p:txBody>
      </p:sp>
      <p:sp>
        <p:nvSpPr>
          <p:cNvPr id="86032" name="Text Box 16"/>
          <p:cNvSpPr txBox="1">
            <a:spLocks noChangeArrowheads="1"/>
          </p:cNvSpPr>
          <p:nvPr/>
        </p:nvSpPr>
        <p:spPr bwMode="auto">
          <a:xfrm>
            <a:off x="5105400" y="22098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a:t>
            </a:r>
          </a:p>
        </p:txBody>
      </p:sp>
      <p:sp>
        <p:nvSpPr>
          <p:cNvPr id="86033" name="Text Box 17"/>
          <p:cNvSpPr txBox="1">
            <a:spLocks noChangeArrowheads="1"/>
          </p:cNvSpPr>
          <p:nvPr/>
        </p:nvSpPr>
        <p:spPr bwMode="auto">
          <a:xfrm>
            <a:off x="5638800" y="2209800"/>
            <a:ext cx="387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C</a:t>
            </a:r>
          </a:p>
        </p:txBody>
      </p:sp>
      <p:sp>
        <p:nvSpPr>
          <p:cNvPr id="86034" name="Text Box 18"/>
          <p:cNvSpPr txBox="1">
            <a:spLocks noChangeArrowheads="1"/>
          </p:cNvSpPr>
          <p:nvPr/>
        </p:nvSpPr>
        <p:spPr bwMode="auto">
          <a:xfrm>
            <a:off x="6172200" y="2209800"/>
            <a:ext cx="38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E</a:t>
            </a:r>
          </a:p>
        </p:txBody>
      </p:sp>
      <p:sp>
        <p:nvSpPr>
          <p:cNvPr id="86035" name="Text Box 19"/>
          <p:cNvSpPr txBox="1">
            <a:spLocks noChangeArrowheads="1"/>
          </p:cNvSpPr>
          <p:nvPr/>
        </p:nvSpPr>
        <p:spPr bwMode="auto">
          <a:xfrm>
            <a:off x="6858000" y="2209800"/>
            <a:ext cx="304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N</a:t>
            </a:r>
          </a:p>
        </p:txBody>
      </p:sp>
      <p:sp>
        <p:nvSpPr>
          <p:cNvPr id="86036" name="Text Box 20"/>
          <p:cNvSpPr txBox="1">
            <a:spLocks noChangeArrowheads="1"/>
          </p:cNvSpPr>
          <p:nvPr/>
        </p:nvSpPr>
        <p:spPr bwMode="auto">
          <a:xfrm>
            <a:off x="4419600" y="25908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a:t>
            </a:r>
          </a:p>
        </p:txBody>
      </p:sp>
      <p:sp>
        <p:nvSpPr>
          <p:cNvPr id="86037" name="Text Box 21"/>
          <p:cNvSpPr txBox="1">
            <a:spLocks noChangeArrowheads="1"/>
          </p:cNvSpPr>
          <p:nvPr/>
        </p:nvSpPr>
        <p:spPr bwMode="auto">
          <a:xfrm>
            <a:off x="4419600" y="28956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38" name="Text Box 22"/>
          <p:cNvSpPr txBox="1">
            <a:spLocks noChangeArrowheads="1"/>
          </p:cNvSpPr>
          <p:nvPr/>
        </p:nvSpPr>
        <p:spPr bwMode="auto">
          <a:xfrm>
            <a:off x="4419600" y="32004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/K/</a:t>
            </a:r>
          </a:p>
        </p:txBody>
      </p:sp>
      <p:sp>
        <p:nvSpPr>
          <p:cNvPr id="86039" name="Text Box 23"/>
          <p:cNvSpPr txBox="1">
            <a:spLocks noChangeArrowheads="1"/>
          </p:cNvSpPr>
          <p:nvPr/>
        </p:nvSpPr>
        <p:spPr bwMode="auto">
          <a:xfrm>
            <a:off x="4419600" y="3505200"/>
            <a:ext cx="565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40" name="Text Box 24"/>
          <p:cNvSpPr txBox="1">
            <a:spLocks noChangeArrowheads="1"/>
          </p:cNvSpPr>
          <p:nvPr/>
        </p:nvSpPr>
        <p:spPr bwMode="auto">
          <a:xfrm>
            <a:off x="4489450" y="3886200"/>
            <a:ext cx="5381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/E/</a:t>
            </a:r>
          </a:p>
        </p:txBody>
      </p:sp>
      <p:sp>
        <p:nvSpPr>
          <p:cNvPr id="86041" name="Text Box 25"/>
          <p:cNvSpPr txBox="1">
            <a:spLocks noChangeArrowheads="1"/>
          </p:cNvSpPr>
          <p:nvPr/>
        </p:nvSpPr>
        <p:spPr bwMode="auto">
          <a:xfrm>
            <a:off x="4495800" y="41148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42" name="Text Box 26"/>
          <p:cNvSpPr txBox="1">
            <a:spLocks noChangeArrowheads="1"/>
          </p:cNvSpPr>
          <p:nvPr/>
        </p:nvSpPr>
        <p:spPr bwMode="auto">
          <a:xfrm>
            <a:off x="4495800" y="44196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/N/</a:t>
            </a:r>
          </a:p>
        </p:txBody>
      </p:sp>
      <p:sp>
        <p:nvSpPr>
          <p:cNvPr id="86043" name="Line 27"/>
          <p:cNvSpPr>
            <a:spLocks noChangeShapeType="1"/>
          </p:cNvSpPr>
          <p:nvPr/>
        </p:nvSpPr>
        <p:spPr bwMode="auto">
          <a:xfrm>
            <a:off x="5334000" y="2667000"/>
            <a:ext cx="0" cy="228600"/>
          </a:xfrm>
          <a:prstGeom prst="line">
            <a:avLst/>
          </a:prstGeom>
          <a:noFill/>
          <a:ln w="9525">
            <a:solidFill>
              <a:srgbClr val="FF33CC"/>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4" name="Line 28"/>
          <p:cNvSpPr>
            <a:spLocks noChangeShapeType="1"/>
          </p:cNvSpPr>
          <p:nvPr/>
        </p:nvSpPr>
        <p:spPr bwMode="auto">
          <a:xfrm>
            <a:off x="5791200" y="2667000"/>
            <a:ext cx="0" cy="685800"/>
          </a:xfrm>
          <a:prstGeom prst="line">
            <a:avLst/>
          </a:prstGeom>
          <a:noFill/>
          <a:ln w="9525">
            <a:solidFill>
              <a:srgbClr val="FF33CC"/>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5" name="Line 29"/>
          <p:cNvSpPr>
            <a:spLocks noChangeShapeType="1"/>
          </p:cNvSpPr>
          <p:nvPr/>
        </p:nvSpPr>
        <p:spPr bwMode="auto">
          <a:xfrm>
            <a:off x="6400800" y="2667000"/>
            <a:ext cx="0" cy="1447800"/>
          </a:xfrm>
          <a:prstGeom prst="line">
            <a:avLst/>
          </a:prstGeom>
          <a:noFill/>
          <a:ln w="9525">
            <a:solidFill>
              <a:srgbClr val="FF33CC"/>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6" name="Line 30"/>
          <p:cNvSpPr>
            <a:spLocks noChangeShapeType="1"/>
          </p:cNvSpPr>
          <p:nvPr/>
        </p:nvSpPr>
        <p:spPr bwMode="auto">
          <a:xfrm>
            <a:off x="7162800" y="2667000"/>
            <a:ext cx="0" cy="2057400"/>
          </a:xfrm>
          <a:prstGeom prst="line">
            <a:avLst/>
          </a:prstGeom>
          <a:noFill/>
          <a:ln w="9525">
            <a:solidFill>
              <a:srgbClr val="FF33CC"/>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7" name="Line 31"/>
          <p:cNvSpPr>
            <a:spLocks noChangeShapeType="1"/>
          </p:cNvSpPr>
          <p:nvPr/>
        </p:nvSpPr>
        <p:spPr bwMode="auto">
          <a:xfrm flipH="1">
            <a:off x="5029200" y="2895600"/>
            <a:ext cx="304800" cy="0"/>
          </a:xfrm>
          <a:prstGeom prst="line">
            <a:avLst/>
          </a:prstGeom>
          <a:noFill/>
          <a:ln w="9525">
            <a:solidFill>
              <a:srgbClr val="FF33CC"/>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8" name="Line 32"/>
          <p:cNvSpPr>
            <a:spLocks noChangeShapeType="1"/>
          </p:cNvSpPr>
          <p:nvPr/>
        </p:nvSpPr>
        <p:spPr bwMode="auto">
          <a:xfrm flipH="1">
            <a:off x="5029200" y="3352800"/>
            <a:ext cx="762000" cy="0"/>
          </a:xfrm>
          <a:prstGeom prst="line">
            <a:avLst/>
          </a:prstGeom>
          <a:noFill/>
          <a:ln w="9525">
            <a:solidFill>
              <a:srgbClr val="FF33CC"/>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49" name="Line 33"/>
          <p:cNvSpPr>
            <a:spLocks noChangeShapeType="1"/>
          </p:cNvSpPr>
          <p:nvPr/>
        </p:nvSpPr>
        <p:spPr bwMode="auto">
          <a:xfrm flipH="1">
            <a:off x="5029200" y="4114800"/>
            <a:ext cx="1371600" cy="0"/>
          </a:xfrm>
          <a:prstGeom prst="line">
            <a:avLst/>
          </a:prstGeom>
          <a:noFill/>
          <a:ln w="9525">
            <a:solidFill>
              <a:srgbClr val="FF33CC"/>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0" name="Line 34"/>
          <p:cNvSpPr>
            <a:spLocks noChangeShapeType="1"/>
          </p:cNvSpPr>
          <p:nvPr/>
        </p:nvSpPr>
        <p:spPr bwMode="auto">
          <a:xfrm flipH="1" flipV="1">
            <a:off x="5029200" y="4724400"/>
            <a:ext cx="2133600" cy="0"/>
          </a:xfrm>
          <a:prstGeom prst="line">
            <a:avLst/>
          </a:prstGeom>
          <a:noFill/>
          <a:ln w="9525">
            <a:solidFill>
              <a:srgbClr val="FF33CC"/>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1" name="Line 35"/>
          <p:cNvSpPr>
            <a:spLocks noChangeShapeType="1"/>
          </p:cNvSpPr>
          <p:nvPr/>
        </p:nvSpPr>
        <p:spPr bwMode="auto">
          <a:xfrm>
            <a:off x="1219200" y="2057400"/>
            <a:ext cx="4648200" cy="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2" name="Line 36"/>
          <p:cNvSpPr>
            <a:spLocks noChangeShapeType="1"/>
          </p:cNvSpPr>
          <p:nvPr/>
        </p:nvSpPr>
        <p:spPr bwMode="auto">
          <a:xfrm>
            <a:off x="1371600" y="1905000"/>
            <a:ext cx="3886200" cy="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3" name="Line 37"/>
          <p:cNvSpPr>
            <a:spLocks noChangeShapeType="1"/>
          </p:cNvSpPr>
          <p:nvPr/>
        </p:nvSpPr>
        <p:spPr bwMode="auto">
          <a:xfrm>
            <a:off x="1600200" y="1752600"/>
            <a:ext cx="5410200" cy="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4" name="Line 38"/>
          <p:cNvSpPr>
            <a:spLocks noChangeShapeType="1"/>
          </p:cNvSpPr>
          <p:nvPr/>
        </p:nvSpPr>
        <p:spPr bwMode="auto">
          <a:xfrm>
            <a:off x="1828800" y="1600200"/>
            <a:ext cx="4495800" cy="0"/>
          </a:xfrm>
          <a:prstGeom prst="line">
            <a:avLst/>
          </a:prstGeom>
          <a:noFill/>
          <a:ln w="190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5" name="Text Box 39"/>
          <p:cNvSpPr txBox="1">
            <a:spLocks noChangeArrowheads="1"/>
          </p:cNvSpPr>
          <p:nvPr/>
        </p:nvSpPr>
        <p:spPr bwMode="auto">
          <a:xfrm>
            <a:off x="5334000" y="22098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56" name="Text Box 40"/>
          <p:cNvSpPr txBox="1">
            <a:spLocks noChangeArrowheads="1"/>
          </p:cNvSpPr>
          <p:nvPr/>
        </p:nvSpPr>
        <p:spPr bwMode="auto">
          <a:xfrm>
            <a:off x="5867400" y="22098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57" name="Text Box 41"/>
          <p:cNvSpPr txBox="1">
            <a:spLocks noChangeArrowheads="1"/>
          </p:cNvSpPr>
          <p:nvPr/>
        </p:nvSpPr>
        <p:spPr bwMode="auto">
          <a:xfrm>
            <a:off x="6400800" y="22098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58" name="Line 42"/>
          <p:cNvSpPr>
            <a:spLocks noChangeShapeType="1"/>
          </p:cNvSpPr>
          <p:nvPr/>
        </p:nvSpPr>
        <p:spPr bwMode="auto">
          <a:xfrm flipV="1">
            <a:off x="1219200" y="1524000"/>
            <a:ext cx="0" cy="5334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59" name="Line 43"/>
          <p:cNvSpPr>
            <a:spLocks noChangeShapeType="1"/>
          </p:cNvSpPr>
          <p:nvPr/>
        </p:nvSpPr>
        <p:spPr bwMode="auto">
          <a:xfrm flipV="1">
            <a:off x="1371600" y="1524000"/>
            <a:ext cx="0" cy="3810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0" name="Line 44"/>
          <p:cNvSpPr>
            <a:spLocks noChangeShapeType="1"/>
          </p:cNvSpPr>
          <p:nvPr/>
        </p:nvSpPr>
        <p:spPr bwMode="auto">
          <a:xfrm flipV="1">
            <a:off x="1600200" y="1524000"/>
            <a:ext cx="0" cy="2286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1" name="Line 45"/>
          <p:cNvSpPr>
            <a:spLocks noChangeShapeType="1"/>
          </p:cNvSpPr>
          <p:nvPr/>
        </p:nvSpPr>
        <p:spPr bwMode="auto">
          <a:xfrm flipV="1">
            <a:off x="1828800" y="1524000"/>
            <a:ext cx="0" cy="762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2" name="Line 46"/>
          <p:cNvSpPr>
            <a:spLocks noChangeShapeType="1"/>
          </p:cNvSpPr>
          <p:nvPr/>
        </p:nvSpPr>
        <p:spPr bwMode="auto">
          <a:xfrm>
            <a:off x="5257800" y="1905000"/>
            <a:ext cx="0" cy="3048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3" name="Line 47"/>
          <p:cNvSpPr>
            <a:spLocks noChangeShapeType="1"/>
          </p:cNvSpPr>
          <p:nvPr/>
        </p:nvSpPr>
        <p:spPr bwMode="auto">
          <a:xfrm>
            <a:off x="5867400" y="2057400"/>
            <a:ext cx="0" cy="1524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4" name="Line 48"/>
          <p:cNvSpPr>
            <a:spLocks noChangeShapeType="1"/>
          </p:cNvSpPr>
          <p:nvPr/>
        </p:nvSpPr>
        <p:spPr bwMode="auto">
          <a:xfrm>
            <a:off x="6324600" y="1600200"/>
            <a:ext cx="0" cy="6096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5" name="Line 49"/>
          <p:cNvSpPr>
            <a:spLocks noChangeShapeType="1"/>
          </p:cNvSpPr>
          <p:nvPr/>
        </p:nvSpPr>
        <p:spPr bwMode="auto">
          <a:xfrm>
            <a:off x="7010400" y="1752600"/>
            <a:ext cx="0" cy="4572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6" name="Line 50"/>
          <p:cNvSpPr>
            <a:spLocks noChangeShapeType="1"/>
          </p:cNvSpPr>
          <p:nvPr/>
        </p:nvSpPr>
        <p:spPr bwMode="auto">
          <a:xfrm flipH="1">
            <a:off x="228600" y="5029200"/>
            <a:ext cx="304800" cy="0"/>
          </a:xfrm>
          <a:prstGeom prst="line">
            <a:avLst/>
          </a:prstGeom>
          <a:noFill/>
          <a:ln w="2857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7" name="Line 51"/>
          <p:cNvSpPr>
            <a:spLocks noChangeShapeType="1"/>
          </p:cNvSpPr>
          <p:nvPr/>
        </p:nvSpPr>
        <p:spPr bwMode="auto">
          <a:xfrm>
            <a:off x="228600" y="5029200"/>
            <a:ext cx="0" cy="1219200"/>
          </a:xfrm>
          <a:prstGeom prst="line">
            <a:avLst/>
          </a:prstGeom>
          <a:noFill/>
          <a:ln w="2857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8" name="Line 52"/>
          <p:cNvSpPr>
            <a:spLocks noChangeShapeType="1"/>
          </p:cNvSpPr>
          <p:nvPr/>
        </p:nvSpPr>
        <p:spPr bwMode="auto">
          <a:xfrm>
            <a:off x="1143000" y="5943600"/>
            <a:ext cx="22098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69" name="Line 53"/>
          <p:cNvSpPr>
            <a:spLocks noChangeShapeType="1"/>
          </p:cNvSpPr>
          <p:nvPr/>
        </p:nvSpPr>
        <p:spPr bwMode="auto">
          <a:xfrm>
            <a:off x="1447800" y="5791200"/>
            <a:ext cx="21336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0" name="Line 54"/>
          <p:cNvSpPr>
            <a:spLocks noChangeShapeType="1"/>
          </p:cNvSpPr>
          <p:nvPr/>
        </p:nvSpPr>
        <p:spPr bwMode="auto">
          <a:xfrm>
            <a:off x="1828800" y="5638800"/>
            <a:ext cx="22098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1" name="Line 55"/>
          <p:cNvSpPr>
            <a:spLocks noChangeShapeType="1"/>
          </p:cNvSpPr>
          <p:nvPr/>
        </p:nvSpPr>
        <p:spPr bwMode="auto">
          <a:xfrm>
            <a:off x="2133600" y="5486400"/>
            <a:ext cx="16764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2" name="Line 56"/>
          <p:cNvSpPr>
            <a:spLocks noChangeShapeType="1"/>
          </p:cNvSpPr>
          <p:nvPr/>
        </p:nvSpPr>
        <p:spPr bwMode="auto">
          <a:xfrm>
            <a:off x="3352800" y="3429000"/>
            <a:ext cx="10668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3" name="Line 57"/>
          <p:cNvSpPr>
            <a:spLocks noChangeShapeType="1"/>
          </p:cNvSpPr>
          <p:nvPr/>
        </p:nvSpPr>
        <p:spPr bwMode="auto">
          <a:xfrm>
            <a:off x="3352800" y="3429000"/>
            <a:ext cx="0" cy="25146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4" name="Line 58"/>
          <p:cNvSpPr>
            <a:spLocks noChangeShapeType="1"/>
          </p:cNvSpPr>
          <p:nvPr/>
        </p:nvSpPr>
        <p:spPr bwMode="auto">
          <a:xfrm flipH="1">
            <a:off x="3581400" y="2819400"/>
            <a:ext cx="8382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5" name="Line 59"/>
          <p:cNvSpPr>
            <a:spLocks noChangeShapeType="1"/>
          </p:cNvSpPr>
          <p:nvPr/>
        </p:nvSpPr>
        <p:spPr bwMode="auto">
          <a:xfrm>
            <a:off x="3581400" y="2819400"/>
            <a:ext cx="0" cy="29718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6" name="Line 60"/>
          <p:cNvSpPr>
            <a:spLocks noChangeShapeType="1"/>
          </p:cNvSpPr>
          <p:nvPr/>
        </p:nvSpPr>
        <p:spPr bwMode="auto">
          <a:xfrm flipV="1">
            <a:off x="4038600" y="4648200"/>
            <a:ext cx="0" cy="9906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7" name="Line 61"/>
          <p:cNvSpPr>
            <a:spLocks noChangeShapeType="1"/>
          </p:cNvSpPr>
          <p:nvPr/>
        </p:nvSpPr>
        <p:spPr bwMode="auto">
          <a:xfrm>
            <a:off x="4038600" y="4648200"/>
            <a:ext cx="3810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8" name="Line 62"/>
          <p:cNvSpPr>
            <a:spLocks noChangeShapeType="1"/>
          </p:cNvSpPr>
          <p:nvPr/>
        </p:nvSpPr>
        <p:spPr bwMode="auto">
          <a:xfrm flipV="1">
            <a:off x="3810000" y="4114800"/>
            <a:ext cx="0" cy="13716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79" name="Line 63"/>
          <p:cNvSpPr>
            <a:spLocks noChangeShapeType="1"/>
          </p:cNvSpPr>
          <p:nvPr/>
        </p:nvSpPr>
        <p:spPr bwMode="auto">
          <a:xfrm>
            <a:off x="3810000" y="4114800"/>
            <a:ext cx="609600"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80" name="Line 64"/>
          <p:cNvSpPr>
            <a:spLocks noChangeShapeType="1"/>
          </p:cNvSpPr>
          <p:nvPr/>
        </p:nvSpPr>
        <p:spPr bwMode="auto">
          <a:xfrm flipV="1">
            <a:off x="1447800" y="5334000"/>
            <a:ext cx="0" cy="4572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81" name="Line 65"/>
          <p:cNvSpPr>
            <a:spLocks noChangeShapeType="1"/>
          </p:cNvSpPr>
          <p:nvPr/>
        </p:nvSpPr>
        <p:spPr bwMode="auto">
          <a:xfrm flipV="1">
            <a:off x="1828800" y="5334000"/>
            <a:ext cx="0" cy="3048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82" name="Line 66"/>
          <p:cNvSpPr>
            <a:spLocks noChangeShapeType="1"/>
          </p:cNvSpPr>
          <p:nvPr/>
        </p:nvSpPr>
        <p:spPr bwMode="auto">
          <a:xfrm flipV="1">
            <a:off x="2133600" y="5334000"/>
            <a:ext cx="0" cy="15240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83" name="Line 67"/>
          <p:cNvSpPr>
            <a:spLocks noChangeShapeType="1"/>
          </p:cNvSpPr>
          <p:nvPr/>
        </p:nvSpPr>
        <p:spPr bwMode="auto">
          <a:xfrm>
            <a:off x="228600" y="6248400"/>
            <a:ext cx="762000" cy="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it-IT" sz="2400" smtClean="0">
              <a:solidFill>
                <a:srgbClr val="FFFFFF"/>
              </a:solidFill>
            </a:endParaRPr>
          </a:p>
        </p:txBody>
      </p:sp>
      <p:sp>
        <p:nvSpPr>
          <p:cNvPr id="86084" name="Text Box 68"/>
          <p:cNvSpPr txBox="1">
            <a:spLocks noChangeArrowheads="1"/>
          </p:cNvSpPr>
          <p:nvPr/>
        </p:nvSpPr>
        <p:spPr bwMode="auto">
          <a:xfrm>
            <a:off x="838200" y="480060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85" name="Text Box 69"/>
          <p:cNvSpPr txBox="1">
            <a:spLocks noChangeArrowheads="1"/>
          </p:cNvSpPr>
          <p:nvPr/>
        </p:nvSpPr>
        <p:spPr bwMode="auto">
          <a:xfrm>
            <a:off x="990600" y="48006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k</a:t>
            </a:r>
          </a:p>
        </p:txBody>
      </p:sp>
      <p:sp>
        <p:nvSpPr>
          <p:cNvPr id="86086" name="Text Box 70"/>
          <p:cNvSpPr txBox="1">
            <a:spLocks noChangeArrowheads="1"/>
          </p:cNvSpPr>
          <p:nvPr/>
        </p:nvSpPr>
        <p:spPr bwMode="auto">
          <a:xfrm>
            <a:off x="1143000" y="4800600"/>
            <a:ext cx="28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87" name="Text Box 71"/>
          <p:cNvSpPr txBox="1">
            <a:spLocks noChangeArrowheads="1"/>
          </p:cNvSpPr>
          <p:nvPr/>
        </p:nvSpPr>
        <p:spPr bwMode="auto">
          <a:xfrm>
            <a:off x="1289050" y="4800600"/>
            <a:ext cx="319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a:t>
            </a:r>
          </a:p>
        </p:txBody>
      </p:sp>
      <p:sp>
        <p:nvSpPr>
          <p:cNvPr id="86088" name="Text Box 72"/>
          <p:cNvSpPr txBox="1">
            <a:spLocks noChangeArrowheads="1"/>
          </p:cNvSpPr>
          <p:nvPr/>
        </p:nvSpPr>
        <p:spPr bwMode="auto">
          <a:xfrm>
            <a:off x="1524000" y="4800600"/>
            <a:ext cx="28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89" name="Text Box 73"/>
          <p:cNvSpPr txBox="1">
            <a:spLocks noChangeArrowheads="1"/>
          </p:cNvSpPr>
          <p:nvPr/>
        </p:nvSpPr>
        <p:spPr bwMode="auto">
          <a:xfrm>
            <a:off x="1660525" y="48006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n</a:t>
            </a:r>
          </a:p>
        </p:txBody>
      </p:sp>
      <p:sp>
        <p:nvSpPr>
          <p:cNvPr id="86090" name="Text Box 74"/>
          <p:cNvSpPr txBox="1">
            <a:spLocks noChangeArrowheads="1"/>
          </p:cNvSpPr>
          <p:nvPr/>
        </p:nvSpPr>
        <p:spPr bwMode="auto">
          <a:xfrm>
            <a:off x="1838325" y="4800600"/>
            <a:ext cx="28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
        <p:nvSpPr>
          <p:cNvPr id="86091" name="Text Box 75"/>
          <p:cNvSpPr txBox="1">
            <a:spLocks noChangeArrowheads="1"/>
          </p:cNvSpPr>
          <p:nvPr/>
        </p:nvSpPr>
        <p:spPr bwMode="auto">
          <a:xfrm>
            <a:off x="1974850" y="4800600"/>
            <a:ext cx="319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e</a:t>
            </a:r>
          </a:p>
        </p:txBody>
      </p:sp>
      <p:sp>
        <p:nvSpPr>
          <p:cNvPr id="86092" name="Text Box 76"/>
          <p:cNvSpPr txBox="1">
            <a:spLocks noChangeArrowheads="1"/>
          </p:cNvSpPr>
          <p:nvPr/>
        </p:nvSpPr>
        <p:spPr bwMode="auto">
          <a:xfrm>
            <a:off x="2152650" y="480060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it-IT" smtClean="0">
                <a:solidFill>
                  <a:srgbClr val="0033CC"/>
                </a:solidFill>
              </a:rPr>
              <a:t>/</a:t>
            </a:r>
          </a:p>
        </p:txBody>
      </p:sp>
    </p:spTree>
    <p:extLst>
      <p:ext uri="{BB962C8B-B14F-4D97-AF65-F5344CB8AC3E}">
        <p14:creationId xmlns="" xmlns:p14="http://schemas.microsoft.com/office/powerpoint/2010/main" val="1430582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457200" y="404664"/>
            <a:ext cx="7467600" cy="6069288"/>
          </a:xfrm>
        </p:spPr>
        <p:txBody>
          <a:bodyPr/>
          <a:lstStyle/>
          <a:p>
            <a:pPr marL="0" indent="0">
              <a:buNone/>
            </a:pPr>
            <a:endParaRPr lang="it-IT" dirty="0" smtClean="0"/>
          </a:p>
          <a:p>
            <a:pPr marL="0" indent="0">
              <a:buNone/>
            </a:pPr>
            <a:endParaRPr lang="it-IT" dirty="0"/>
          </a:p>
          <a:p>
            <a:pPr marL="0" indent="0">
              <a:buNone/>
            </a:pPr>
            <a:endParaRPr lang="it-IT" dirty="0" smtClean="0"/>
          </a:p>
          <a:p>
            <a:pPr marL="0" indent="0">
              <a:buNone/>
            </a:pPr>
            <a:endParaRPr lang="it-IT" dirty="0"/>
          </a:p>
          <a:p>
            <a:pPr marL="0" indent="0">
              <a:buNone/>
            </a:pPr>
            <a:endParaRPr lang="it-IT" dirty="0" smtClean="0"/>
          </a:p>
          <a:p>
            <a:pPr marL="0" indent="0">
              <a:buNone/>
            </a:pPr>
            <a:endParaRPr lang="it-IT" dirty="0"/>
          </a:p>
          <a:p>
            <a:pPr marL="0" indent="0" algn="ctr">
              <a:buNone/>
            </a:pPr>
            <a:r>
              <a:rPr lang="it-IT" dirty="0" smtClean="0"/>
              <a:t>QUANDO LA LETTURA SI AUTOMATIZZA</a:t>
            </a:r>
            <a:endParaRPr lang="it-IT" dirty="0"/>
          </a:p>
        </p:txBody>
      </p:sp>
      <p:sp>
        <p:nvSpPr>
          <p:cNvPr id="4" name="CasellaDiTesto 3"/>
          <p:cNvSpPr txBox="1"/>
          <p:nvPr/>
        </p:nvSpPr>
        <p:spPr>
          <a:xfrm>
            <a:off x="8028384" y="5795972"/>
            <a:ext cx="925253" cy="369332"/>
          </a:xfrm>
          <a:prstGeom prst="rect">
            <a:avLst/>
          </a:prstGeom>
          <a:noFill/>
        </p:spPr>
        <p:txBody>
          <a:bodyPr wrap="none" rtlCol="0">
            <a:spAutoFit/>
          </a:bodyPr>
          <a:lstStyle/>
          <a:p>
            <a:r>
              <a:rPr lang="it-IT" dirty="0" smtClean="0"/>
              <a:t>PSICO</a:t>
            </a:r>
            <a:endParaRPr lang="it-IT" dirty="0"/>
          </a:p>
        </p:txBody>
      </p:sp>
    </p:spTree>
    <p:extLst>
      <p:ext uri="{BB962C8B-B14F-4D97-AF65-F5344CB8AC3E}">
        <p14:creationId xmlns="" xmlns:p14="http://schemas.microsoft.com/office/powerpoint/2010/main" val="3354541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600200" y="990600"/>
            <a:ext cx="1905000" cy="5334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dirty="0" smtClean="0">
                <a:solidFill>
                  <a:srgbClr val="0033CC"/>
                </a:solidFill>
              </a:rPr>
              <a:t>Analisi visiva</a:t>
            </a:r>
          </a:p>
        </p:txBody>
      </p:sp>
      <p:sp>
        <p:nvSpPr>
          <p:cNvPr id="88067" name="Rectangle 3"/>
          <p:cNvSpPr>
            <a:spLocks noGrp="1" noChangeArrowheads="1"/>
          </p:cNvSpPr>
          <p:nvPr>
            <p:ph type="title"/>
          </p:nvPr>
        </p:nvSpPr>
        <p:spPr>
          <a:xfrm>
            <a:off x="4648200" y="228600"/>
            <a:ext cx="4267200" cy="533400"/>
          </a:xfrm>
        </p:spPr>
        <p:txBody>
          <a:bodyPr/>
          <a:lstStyle/>
          <a:p>
            <a:pPr eaLnBrk="1" hangingPunct="1">
              <a:defRPr/>
            </a:pPr>
            <a:r>
              <a:rPr lang="it-IT" sz="2800" smtClean="0">
                <a:latin typeface="Times New Roman" pitchFamily="18" charset="0"/>
              </a:rPr>
              <a:t>…la via </a:t>
            </a:r>
            <a:r>
              <a:rPr lang="it-IT" sz="2800" b="1" i="1" smtClean="0">
                <a:latin typeface="Times New Roman" pitchFamily="18" charset="0"/>
              </a:rPr>
              <a:t>Lessicale</a:t>
            </a:r>
            <a:endParaRPr lang="it-IT" sz="2800" smtClean="0">
              <a:latin typeface="Times New Roman" pitchFamily="18" charset="0"/>
            </a:endParaRPr>
          </a:p>
        </p:txBody>
      </p:sp>
      <p:sp>
        <p:nvSpPr>
          <p:cNvPr id="88068" name="Text Box 4"/>
          <p:cNvSpPr txBox="1">
            <a:spLocks noChangeArrowheads="1"/>
          </p:cNvSpPr>
          <p:nvPr/>
        </p:nvSpPr>
        <p:spPr bwMode="auto">
          <a:xfrm>
            <a:off x="1676400" y="228600"/>
            <a:ext cx="17811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it-IT" smtClean="0">
                <a:solidFill>
                  <a:srgbClr val="FFFFFF"/>
                </a:solidFill>
              </a:rPr>
              <a:t>Parola scritta</a:t>
            </a:r>
          </a:p>
        </p:txBody>
      </p:sp>
      <p:sp>
        <p:nvSpPr>
          <p:cNvPr id="88069" name="Line 5"/>
          <p:cNvSpPr>
            <a:spLocks noChangeShapeType="1"/>
          </p:cNvSpPr>
          <p:nvPr/>
        </p:nvSpPr>
        <p:spPr bwMode="auto">
          <a:xfrm>
            <a:off x="2590800" y="1524000"/>
            <a:ext cx="0" cy="533400"/>
          </a:xfrm>
          <a:prstGeom prst="line">
            <a:avLst/>
          </a:prstGeom>
          <a:noFill/>
          <a:ln w="28575">
            <a:solidFill>
              <a:srgbClr val="66FF33"/>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0" name="Rectangle 6"/>
          <p:cNvSpPr>
            <a:spLocks noChangeArrowheads="1"/>
          </p:cNvSpPr>
          <p:nvPr/>
        </p:nvSpPr>
        <p:spPr bwMode="auto">
          <a:xfrm>
            <a:off x="1447800" y="2057400"/>
            <a:ext cx="2438400" cy="7620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Lessico Ortografico</a:t>
            </a:r>
          </a:p>
          <a:p>
            <a:pPr algn="ctr" fontAlgn="base">
              <a:spcBef>
                <a:spcPct val="0"/>
              </a:spcBef>
              <a:spcAft>
                <a:spcPct val="0"/>
              </a:spcAft>
            </a:pPr>
            <a:r>
              <a:rPr lang="it-IT" sz="2400" smtClean="0">
                <a:solidFill>
                  <a:srgbClr val="0033CC"/>
                </a:solidFill>
              </a:rPr>
              <a:t>di input</a:t>
            </a:r>
          </a:p>
        </p:txBody>
      </p:sp>
      <p:sp>
        <p:nvSpPr>
          <p:cNvPr id="88071" name="Rectangle 7"/>
          <p:cNvSpPr>
            <a:spLocks noChangeArrowheads="1"/>
          </p:cNvSpPr>
          <p:nvPr/>
        </p:nvSpPr>
        <p:spPr bwMode="auto">
          <a:xfrm>
            <a:off x="1524000" y="3200400"/>
            <a:ext cx="2362200" cy="5334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Sistema Semantico</a:t>
            </a:r>
          </a:p>
        </p:txBody>
      </p:sp>
      <p:sp>
        <p:nvSpPr>
          <p:cNvPr id="88072" name="Line 8"/>
          <p:cNvSpPr>
            <a:spLocks noChangeShapeType="1"/>
          </p:cNvSpPr>
          <p:nvPr/>
        </p:nvSpPr>
        <p:spPr bwMode="auto">
          <a:xfrm>
            <a:off x="2590800" y="3733800"/>
            <a:ext cx="0" cy="457200"/>
          </a:xfrm>
          <a:prstGeom prst="line">
            <a:avLst/>
          </a:prstGeom>
          <a:noFill/>
          <a:ln w="28575">
            <a:solidFill>
              <a:srgbClr val="66FF33"/>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3" name="Rectangle 9"/>
          <p:cNvSpPr>
            <a:spLocks noChangeArrowheads="1"/>
          </p:cNvSpPr>
          <p:nvPr/>
        </p:nvSpPr>
        <p:spPr bwMode="auto">
          <a:xfrm>
            <a:off x="1447800" y="4267200"/>
            <a:ext cx="2438400" cy="7620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Lessico Fonologico</a:t>
            </a:r>
          </a:p>
          <a:p>
            <a:pPr algn="ctr" fontAlgn="base">
              <a:spcBef>
                <a:spcPct val="0"/>
              </a:spcBef>
              <a:spcAft>
                <a:spcPct val="0"/>
              </a:spcAft>
            </a:pPr>
            <a:r>
              <a:rPr lang="it-IT" sz="2400" smtClean="0">
                <a:solidFill>
                  <a:srgbClr val="0033CC"/>
                </a:solidFill>
              </a:rPr>
              <a:t>di output</a:t>
            </a:r>
          </a:p>
        </p:txBody>
      </p:sp>
      <p:sp>
        <p:nvSpPr>
          <p:cNvPr id="88074" name="Line 10"/>
          <p:cNvSpPr>
            <a:spLocks noChangeShapeType="1"/>
          </p:cNvSpPr>
          <p:nvPr/>
        </p:nvSpPr>
        <p:spPr bwMode="auto">
          <a:xfrm>
            <a:off x="2590800" y="609600"/>
            <a:ext cx="0" cy="3810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5" name="Line 11"/>
          <p:cNvSpPr>
            <a:spLocks noChangeShapeType="1"/>
          </p:cNvSpPr>
          <p:nvPr/>
        </p:nvSpPr>
        <p:spPr bwMode="auto">
          <a:xfrm>
            <a:off x="2590800" y="2819400"/>
            <a:ext cx="0" cy="381000"/>
          </a:xfrm>
          <a:prstGeom prst="line">
            <a:avLst/>
          </a:prstGeom>
          <a:noFill/>
          <a:ln w="28575">
            <a:solidFill>
              <a:srgbClr val="66FF33"/>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6" name="Line 12"/>
          <p:cNvSpPr>
            <a:spLocks noChangeShapeType="1"/>
          </p:cNvSpPr>
          <p:nvPr/>
        </p:nvSpPr>
        <p:spPr bwMode="auto">
          <a:xfrm>
            <a:off x="2590800" y="5029200"/>
            <a:ext cx="0" cy="457200"/>
          </a:xfrm>
          <a:prstGeom prst="line">
            <a:avLst/>
          </a:prstGeom>
          <a:noFill/>
          <a:ln w="28575">
            <a:solidFill>
              <a:srgbClr val="66FF33"/>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7" name="Rectangle 13"/>
          <p:cNvSpPr>
            <a:spLocks noChangeArrowheads="1"/>
          </p:cNvSpPr>
          <p:nvPr/>
        </p:nvSpPr>
        <p:spPr bwMode="auto">
          <a:xfrm>
            <a:off x="1524000" y="5486400"/>
            <a:ext cx="2209800" cy="3810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it-IT" sz="2400" smtClean="0">
                <a:solidFill>
                  <a:srgbClr val="0033CC"/>
                </a:solidFill>
              </a:rPr>
              <a:t>Buffer Fonemico</a:t>
            </a:r>
          </a:p>
        </p:txBody>
      </p:sp>
      <p:sp>
        <p:nvSpPr>
          <p:cNvPr id="88078" name="Line 14"/>
          <p:cNvSpPr>
            <a:spLocks noChangeShapeType="1"/>
          </p:cNvSpPr>
          <p:nvPr/>
        </p:nvSpPr>
        <p:spPr bwMode="auto">
          <a:xfrm>
            <a:off x="2590800" y="5867400"/>
            <a:ext cx="0" cy="3048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79" name="Text Box 15"/>
          <p:cNvSpPr txBox="1">
            <a:spLocks noChangeArrowheads="1"/>
          </p:cNvSpPr>
          <p:nvPr/>
        </p:nvSpPr>
        <p:spPr bwMode="auto">
          <a:xfrm>
            <a:off x="1905000" y="6096000"/>
            <a:ext cx="15605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it-IT" smtClean="0">
                <a:solidFill>
                  <a:srgbClr val="FFFFFF"/>
                </a:solidFill>
              </a:rPr>
              <a:t>Parola letta</a:t>
            </a:r>
          </a:p>
        </p:txBody>
      </p:sp>
      <p:sp>
        <p:nvSpPr>
          <p:cNvPr id="88080" name="Line 16"/>
          <p:cNvSpPr>
            <a:spLocks noChangeShapeType="1"/>
          </p:cNvSpPr>
          <p:nvPr/>
        </p:nvSpPr>
        <p:spPr bwMode="auto">
          <a:xfrm>
            <a:off x="3886200" y="2514600"/>
            <a:ext cx="685800" cy="0"/>
          </a:xfrm>
          <a:prstGeom prst="line">
            <a:avLst/>
          </a:prstGeom>
          <a:noFill/>
          <a:ln w="28575">
            <a:solidFill>
              <a:schemeClr val="folHlink"/>
            </a:solidFill>
            <a:round/>
            <a:headEnd/>
            <a:tailEn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81" name="Line 17"/>
          <p:cNvSpPr>
            <a:spLocks noChangeShapeType="1"/>
          </p:cNvSpPr>
          <p:nvPr/>
        </p:nvSpPr>
        <p:spPr bwMode="auto">
          <a:xfrm>
            <a:off x="4572000" y="2514600"/>
            <a:ext cx="0" cy="2133600"/>
          </a:xfrm>
          <a:prstGeom prst="line">
            <a:avLst/>
          </a:prstGeom>
          <a:noFill/>
          <a:ln w="28575">
            <a:solidFill>
              <a:schemeClr val="folHlink"/>
            </a:solidFill>
            <a:round/>
            <a:headEnd/>
            <a:tailEn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
        <p:nvSpPr>
          <p:cNvPr id="88082" name="Line 18"/>
          <p:cNvSpPr>
            <a:spLocks noChangeShapeType="1"/>
          </p:cNvSpPr>
          <p:nvPr/>
        </p:nvSpPr>
        <p:spPr bwMode="auto">
          <a:xfrm flipH="1">
            <a:off x="3886200" y="4648200"/>
            <a:ext cx="685800" cy="0"/>
          </a:xfrm>
          <a:prstGeom prst="line">
            <a:avLst/>
          </a:prstGeom>
          <a:noFill/>
          <a:ln w="28575">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lstStyle/>
          <a:p>
            <a:pPr fontAlgn="base">
              <a:spcBef>
                <a:spcPct val="0"/>
              </a:spcBef>
              <a:spcAft>
                <a:spcPct val="0"/>
              </a:spcAft>
            </a:pPr>
            <a:endParaRPr lang="it-IT" sz="2400" smtClean="0">
              <a:solidFill>
                <a:srgbClr val="FFFFFF"/>
              </a:solidFill>
            </a:endParaRPr>
          </a:p>
        </p:txBody>
      </p:sp>
    </p:spTree>
    <p:extLst>
      <p:ext uri="{BB962C8B-B14F-4D97-AF65-F5344CB8AC3E}">
        <p14:creationId xmlns="" xmlns:p14="http://schemas.microsoft.com/office/powerpoint/2010/main" val="3149619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755576" y="692696"/>
            <a:ext cx="7462151" cy="5218628"/>
          </a:xfrm>
          <a:prstGeom prst="rect">
            <a:avLst/>
          </a:prstGeom>
        </p:spPr>
      </p:pic>
    </p:spTree>
    <p:extLst>
      <p:ext uri="{BB962C8B-B14F-4D97-AF65-F5344CB8AC3E}">
        <p14:creationId xmlns="" xmlns:p14="http://schemas.microsoft.com/office/powerpoint/2010/main" val="2212976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numero diapositiva 3"/>
          <p:cNvSpPr>
            <a:spLocks noGrp="1"/>
          </p:cNvSpPr>
          <p:nvPr>
            <p:ph type="sldNum" sz="quarter" idx="12"/>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12A7B1-3A32-4370-A3AC-F3505C88EE9B}" type="slidenum">
              <a:rPr lang="it-IT" altLang="it-IT" sz="1400">
                <a:solidFill>
                  <a:srgbClr val="FFFFFF"/>
                </a:solidFill>
                <a:latin typeface="Century Schoolbook" panose="02040604050505020304" pitchFamily="18" charset="0"/>
              </a:rPr>
              <a:pPr eaLnBrk="1" hangingPunct="1"/>
              <a:t>30</a:t>
            </a:fld>
            <a:endParaRPr lang="it-IT" altLang="it-IT" sz="1400">
              <a:solidFill>
                <a:srgbClr val="FFFFFF"/>
              </a:solidFill>
              <a:latin typeface="Century Schoolbook" panose="02040604050505020304" pitchFamily="18" charset="0"/>
            </a:endParaRPr>
          </a:p>
        </p:txBody>
      </p:sp>
      <p:sp>
        <p:nvSpPr>
          <p:cNvPr id="44035" name="Segnaposto numero diapositiva 5"/>
          <p:cNvSpPr txBox="1">
            <a:spLocks noGrp="1"/>
          </p:cNvSpPr>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5E52CAF-C16E-46C6-AF91-312EB46F8581}" type="slidenum">
              <a:rPr lang="it-IT" altLang="it-IT" sz="1200">
                <a:solidFill>
                  <a:srgbClr val="898989"/>
                </a:solidFill>
                <a:latin typeface="Calibri" panose="020F0502020204030204" pitchFamily="34" charset="0"/>
              </a:rPr>
              <a:pPr algn="r" eaLnBrk="1" hangingPunct="1"/>
              <a:t>30</a:t>
            </a:fld>
            <a:endParaRPr lang="it-IT" altLang="it-IT" sz="1200">
              <a:solidFill>
                <a:srgbClr val="898989"/>
              </a:solidFill>
              <a:latin typeface="Calibri" panose="020F0502020204030204" pitchFamily="34" charset="0"/>
            </a:endParaRPr>
          </a:p>
        </p:txBody>
      </p:sp>
      <p:grpSp>
        <p:nvGrpSpPr>
          <p:cNvPr id="2" name="Group 45"/>
          <p:cNvGrpSpPr>
            <a:grpSpLocks noChangeAspect="1"/>
          </p:cNvGrpSpPr>
          <p:nvPr/>
        </p:nvGrpSpPr>
        <p:grpSpPr bwMode="auto">
          <a:xfrm>
            <a:off x="866775" y="2119313"/>
            <a:ext cx="7666038" cy="4262437"/>
            <a:chOff x="546" y="1335"/>
            <a:chExt cx="4829" cy="2685"/>
          </a:xfrm>
        </p:grpSpPr>
        <p:sp>
          <p:nvSpPr>
            <p:cNvPr id="44053" name="AutoShape 44"/>
            <p:cNvSpPr>
              <a:spLocks noChangeAspect="1" noChangeArrowheads="1" noTextEdit="1"/>
            </p:cNvSpPr>
            <p:nvPr/>
          </p:nvSpPr>
          <p:spPr bwMode="auto">
            <a:xfrm>
              <a:off x="546" y="1335"/>
              <a:ext cx="4829" cy="2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sp>
          <p:nvSpPr>
            <p:cNvPr id="44054" name="Rectangle 46"/>
            <p:cNvSpPr>
              <a:spLocks noChangeArrowheads="1"/>
            </p:cNvSpPr>
            <p:nvPr/>
          </p:nvSpPr>
          <p:spPr bwMode="auto">
            <a:xfrm>
              <a:off x="793" y="1504"/>
              <a:ext cx="3207" cy="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55" name="Line 47"/>
            <p:cNvSpPr>
              <a:spLocks noChangeShapeType="1"/>
            </p:cNvSpPr>
            <p:nvPr/>
          </p:nvSpPr>
          <p:spPr bwMode="auto">
            <a:xfrm>
              <a:off x="793" y="3243"/>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56" name="Line 48"/>
            <p:cNvSpPr>
              <a:spLocks noChangeShapeType="1"/>
            </p:cNvSpPr>
            <p:nvPr/>
          </p:nvSpPr>
          <p:spPr bwMode="auto">
            <a:xfrm>
              <a:off x="793" y="2894"/>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57" name="Line 49"/>
            <p:cNvSpPr>
              <a:spLocks noChangeShapeType="1"/>
            </p:cNvSpPr>
            <p:nvPr/>
          </p:nvSpPr>
          <p:spPr bwMode="auto">
            <a:xfrm>
              <a:off x="793" y="2551"/>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58" name="Line 50"/>
            <p:cNvSpPr>
              <a:spLocks noChangeShapeType="1"/>
            </p:cNvSpPr>
            <p:nvPr/>
          </p:nvSpPr>
          <p:spPr bwMode="auto">
            <a:xfrm>
              <a:off x="793" y="2202"/>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59" name="Line 51"/>
            <p:cNvSpPr>
              <a:spLocks noChangeShapeType="1"/>
            </p:cNvSpPr>
            <p:nvPr/>
          </p:nvSpPr>
          <p:spPr bwMode="auto">
            <a:xfrm>
              <a:off x="793" y="1853"/>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0" name="Line 52"/>
            <p:cNvSpPr>
              <a:spLocks noChangeShapeType="1"/>
            </p:cNvSpPr>
            <p:nvPr/>
          </p:nvSpPr>
          <p:spPr bwMode="auto">
            <a:xfrm>
              <a:off x="793" y="1504"/>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1" name="Rectangle 53"/>
            <p:cNvSpPr>
              <a:spLocks noChangeArrowheads="1"/>
            </p:cNvSpPr>
            <p:nvPr/>
          </p:nvSpPr>
          <p:spPr bwMode="auto">
            <a:xfrm>
              <a:off x="793" y="1504"/>
              <a:ext cx="3207" cy="2088"/>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62" name="Line 54"/>
            <p:cNvSpPr>
              <a:spLocks noChangeShapeType="1"/>
            </p:cNvSpPr>
            <p:nvPr/>
          </p:nvSpPr>
          <p:spPr bwMode="auto">
            <a:xfrm>
              <a:off x="793" y="1504"/>
              <a:ext cx="1" cy="2088"/>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3" name="Line 55"/>
            <p:cNvSpPr>
              <a:spLocks noChangeShapeType="1"/>
            </p:cNvSpPr>
            <p:nvPr/>
          </p:nvSpPr>
          <p:spPr bwMode="auto">
            <a:xfrm>
              <a:off x="763" y="3592"/>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4" name="Line 56"/>
            <p:cNvSpPr>
              <a:spLocks noChangeShapeType="1"/>
            </p:cNvSpPr>
            <p:nvPr/>
          </p:nvSpPr>
          <p:spPr bwMode="auto">
            <a:xfrm>
              <a:off x="763" y="3243"/>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5" name="Line 57"/>
            <p:cNvSpPr>
              <a:spLocks noChangeShapeType="1"/>
            </p:cNvSpPr>
            <p:nvPr/>
          </p:nvSpPr>
          <p:spPr bwMode="auto">
            <a:xfrm>
              <a:off x="763" y="2894"/>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6" name="Line 58"/>
            <p:cNvSpPr>
              <a:spLocks noChangeShapeType="1"/>
            </p:cNvSpPr>
            <p:nvPr/>
          </p:nvSpPr>
          <p:spPr bwMode="auto">
            <a:xfrm>
              <a:off x="763" y="2551"/>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7" name="Line 59"/>
            <p:cNvSpPr>
              <a:spLocks noChangeShapeType="1"/>
            </p:cNvSpPr>
            <p:nvPr/>
          </p:nvSpPr>
          <p:spPr bwMode="auto">
            <a:xfrm>
              <a:off x="763" y="2202"/>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8" name="Line 60"/>
            <p:cNvSpPr>
              <a:spLocks noChangeShapeType="1"/>
            </p:cNvSpPr>
            <p:nvPr/>
          </p:nvSpPr>
          <p:spPr bwMode="auto">
            <a:xfrm>
              <a:off x="763" y="1853"/>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69" name="Line 61"/>
            <p:cNvSpPr>
              <a:spLocks noChangeShapeType="1"/>
            </p:cNvSpPr>
            <p:nvPr/>
          </p:nvSpPr>
          <p:spPr bwMode="auto">
            <a:xfrm>
              <a:off x="763" y="1504"/>
              <a:ext cx="30"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0" name="Line 62"/>
            <p:cNvSpPr>
              <a:spLocks noChangeShapeType="1"/>
            </p:cNvSpPr>
            <p:nvPr/>
          </p:nvSpPr>
          <p:spPr bwMode="auto">
            <a:xfrm>
              <a:off x="793" y="3592"/>
              <a:ext cx="3207" cy="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1" name="Line 63"/>
            <p:cNvSpPr>
              <a:spLocks noChangeShapeType="1"/>
            </p:cNvSpPr>
            <p:nvPr/>
          </p:nvSpPr>
          <p:spPr bwMode="auto">
            <a:xfrm flipV="1">
              <a:off x="793"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2" name="Line 64"/>
            <p:cNvSpPr>
              <a:spLocks noChangeShapeType="1"/>
            </p:cNvSpPr>
            <p:nvPr/>
          </p:nvSpPr>
          <p:spPr bwMode="auto">
            <a:xfrm flipV="1">
              <a:off x="1251"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3" name="Line 65"/>
            <p:cNvSpPr>
              <a:spLocks noChangeShapeType="1"/>
            </p:cNvSpPr>
            <p:nvPr/>
          </p:nvSpPr>
          <p:spPr bwMode="auto">
            <a:xfrm flipV="1">
              <a:off x="1710"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4" name="Line 66"/>
            <p:cNvSpPr>
              <a:spLocks noChangeShapeType="1"/>
            </p:cNvSpPr>
            <p:nvPr/>
          </p:nvSpPr>
          <p:spPr bwMode="auto">
            <a:xfrm flipV="1">
              <a:off x="2168"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5" name="Line 67"/>
            <p:cNvSpPr>
              <a:spLocks noChangeShapeType="1"/>
            </p:cNvSpPr>
            <p:nvPr/>
          </p:nvSpPr>
          <p:spPr bwMode="auto">
            <a:xfrm flipV="1">
              <a:off x="2626"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6" name="Line 68"/>
            <p:cNvSpPr>
              <a:spLocks noChangeShapeType="1"/>
            </p:cNvSpPr>
            <p:nvPr/>
          </p:nvSpPr>
          <p:spPr bwMode="auto">
            <a:xfrm flipV="1">
              <a:off x="3084"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7" name="Line 69"/>
            <p:cNvSpPr>
              <a:spLocks noChangeShapeType="1"/>
            </p:cNvSpPr>
            <p:nvPr/>
          </p:nvSpPr>
          <p:spPr bwMode="auto">
            <a:xfrm flipV="1">
              <a:off x="3542"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8" name="Line 70"/>
            <p:cNvSpPr>
              <a:spLocks noChangeShapeType="1"/>
            </p:cNvSpPr>
            <p:nvPr/>
          </p:nvSpPr>
          <p:spPr bwMode="auto">
            <a:xfrm flipV="1">
              <a:off x="4000" y="3592"/>
              <a:ext cx="1" cy="31"/>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079" name="Freeform 71"/>
            <p:cNvSpPr>
              <a:spLocks/>
            </p:cNvSpPr>
            <p:nvPr/>
          </p:nvSpPr>
          <p:spPr bwMode="auto">
            <a:xfrm>
              <a:off x="1022" y="1738"/>
              <a:ext cx="2749" cy="1126"/>
            </a:xfrm>
            <a:custGeom>
              <a:avLst/>
              <a:gdLst>
                <a:gd name="T0" fmla="*/ 0 w 456"/>
                <a:gd name="T1" fmla="*/ 1480196 h 187"/>
                <a:gd name="T2" fmla="*/ 604931 w 456"/>
                <a:gd name="T3" fmla="*/ 1068676 h 187"/>
                <a:gd name="T4" fmla="*/ 1209819 w 456"/>
                <a:gd name="T5" fmla="*/ 901860 h 187"/>
                <a:gd name="T6" fmla="*/ 1816058 w 456"/>
                <a:gd name="T7" fmla="*/ 696645 h 187"/>
                <a:gd name="T8" fmla="*/ 2420983 w 456"/>
                <a:gd name="T9" fmla="*/ 513908 h 187"/>
                <a:gd name="T10" fmla="*/ 3025914 w 456"/>
                <a:gd name="T11" fmla="*/ 181431 h 187"/>
                <a:gd name="T12" fmla="*/ 3630802 w 456"/>
                <a:gd name="T13" fmla="*/ 0 h 187"/>
                <a:gd name="T14" fmla="*/ 0 60000 65536"/>
                <a:gd name="T15" fmla="*/ 0 60000 65536"/>
                <a:gd name="T16" fmla="*/ 0 60000 65536"/>
                <a:gd name="T17" fmla="*/ 0 60000 65536"/>
                <a:gd name="T18" fmla="*/ 0 60000 65536"/>
                <a:gd name="T19" fmla="*/ 0 60000 65536"/>
                <a:gd name="T20" fmla="*/ 0 60000 65536"/>
                <a:gd name="T21" fmla="*/ 0 w 456"/>
                <a:gd name="T22" fmla="*/ 0 h 187"/>
                <a:gd name="T23" fmla="*/ 456 w 456"/>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187">
                  <a:moveTo>
                    <a:pt x="0" y="187"/>
                  </a:moveTo>
                  <a:lnTo>
                    <a:pt x="76" y="135"/>
                  </a:lnTo>
                  <a:lnTo>
                    <a:pt x="152" y="114"/>
                  </a:lnTo>
                  <a:lnTo>
                    <a:pt x="228" y="88"/>
                  </a:lnTo>
                  <a:lnTo>
                    <a:pt x="304" y="65"/>
                  </a:lnTo>
                  <a:lnTo>
                    <a:pt x="380" y="23"/>
                  </a:lnTo>
                  <a:lnTo>
                    <a:pt x="456" y="0"/>
                  </a:lnTo>
                </a:path>
              </a:pathLst>
            </a:cu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0" name="Freeform 72"/>
            <p:cNvSpPr>
              <a:spLocks/>
            </p:cNvSpPr>
            <p:nvPr/>
          </p:nvSpPr>
          <p:spPr bwMode="auto">
            <a:xfrm>
              <a:off x="1022" y="2804"/>
              <a:ext cx="2749" cy="602"/>
            </a:xfrm>
            <a:custGeom>
              <a:avLst/>
              <a:gdLst>
                <a:gd name="T0" fmla="*/ 0 w 456"/>
                <a:gd name="T1" fmla="*/ 790619 h 100"/>
                <a:gd name="T2" fmla="*/ 604931 w 456"/>
                <a:gd name="T3" fmla="*/ 609344 h 100"/>
                <a:gd name="T4" fmla="*/ 1209819 w 456"/>
                <a:gd name="T5" fmla="*/ 489787 h 100"/>
                <a:gd name="T6" fmla="*/ 1816058 w 456"/>
                <a:gd name="T7" fmla="*/ 371753 h 100"/>
                <a:gd name="T8" fmla="*/ 2420983 w 456"/>
                <a:gd name="T9" fmla="*/ 324424 h 100"/>
                <a:gd name="T10" fmla="*/ 3025914 w 456"/>
                <a:gd name="T11" fmla="*/ 94478 h 100"/>
                <a:gd name="T12" fmla="*/ 3630802 w 456"/>
                <a:gd name="T13" fmla="*/ 0 h 100"/>
                <a:gd name="T14" fmla="*/ 0 60000 65536"/>
                <a:gd name="T15" fmla="*/ 0 60000 65536"/>
                <a:gd name="T16" fmla="*/ 0 60000 65536"/>
                <a:gd name="T17" fmla="*/ 0 60000 65536"/>
                <a:gd name="T18" fmla="*/ 0 60000 65536"/>
                <a:gd name="T19" fmla="*/ 0 60000 65536"/>
                <a:gd name="T20" fmla="*/ 0 60000 65536"/>
                <a:gd name="T21" fmla="*/ 0 w 456"/>
                <a:gd name="T22" fmla="*/ 0 h 100"/>
                <a:gd name="T23" fmla="*/ 456 w 456"/>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100">
                  <a:moveTo>
                    <a:pt x="0" y="100"/>
                  </a:moveTo>
                  <a:lnTo>
                    <a:pt x="76" y="77"/>
                  </a:lnTo>
                  <a:lnTo>
                    <a:pt x="152" y="62"/>
                  </a:lnTo>
                  <a:lnTo>
                    <a:pt x="228" y="47"/>
                  </a:lnTo>
                  <a:lnTo>
                    <a:pt x="304" y="41"/>
                  </a:lnTo>
                  <a:lnTo>
                    <a:pt x="380" y="12"/>
                  </a:lnTo>
                  <a:lnTo>
                    <a:pt x="456" y="0"/>
                  </a:lnTo>
                </a:path>
              </a:pathLst>
            </a:custGeom>
            <a:noFill/>
            <a:ln w="9525">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1" name="Freeform 73"/>
            <p:cNvSpPr>
              <a:spLocks/>
            </p:cNvSpPr>
            <p:nvPr/>
          </p:nvSpPr>
          <p:spPr bwMode="auto">
            <a:xfrm>
              <a:off x="1004" y="2846"/>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2" name="Freeform 74"/>
            <p:cNvSpPr>
              <a:spLocks/>
            </p:cNvSpPr>
            <p:nvPr/>
          </p:nvSpPr>
          <p:spPr bwMode="auto">
            <a:xfrm>
              <a:off x="1462" y="2533"/>
              <a:ext cx="37" cy="36"/>
            </a:xfrm>
            <a:custGeom>
              <a:avLst/>
              <a:gdLst>
                <a:gd name="T0" fmla="*/ 18 w 37"/>
                <a:gd name="T1" fmla="*/ 0 h 36"/>
                <a:gd name="T2" fmla="*/ 37 w 37"/>
                <a:gd name="T3" fmla="*/ 18 h 36"/>
                <a:gd name="T4" fmla="*/ 18 w 37"/>
                <a:gd name="T5" fmla="*/ 36 h 36"/>
                <a:gd name="T6" fmla="*/ 0 w 37"/>
                <a:gd name="T7" fmla="*/ 18 h 36"/>
                <a:gd name="T8" fmla="*/ 18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18" y="0"/>
                  </a:moveTo>
                  <a:lnTo>
                    <a:pt x="37"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3" name="Freeform 75"/>
            <p:cNvSpPr>
              <a:spLocks/>
            </p:cNvSpPr>
            <p:nvPr/>
          </p:nvSpPr>
          <p:spPr bwMode="auto">
            <a:xfrm>
              <a:off x="1921" y="2407"/>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4" name="Freeform 76"/>
            <p:cNvSpPr>
              <a:spLocks/>
            </p:cNvSpPr>
            <p:nvPr/>
          </p:nvSpPr>
          <p:spPr bwMode="auto">
            <a:xfrm>
              <a:off x="2379" y="2250"/>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5" name="Freeform 77"/>
            <p:cNvSpPr>
              <a:spLocks/>
            </p:cNvSpPr>
            <p:nvPr/>
          </p:nvSpPr>
          <p:spPr bwMode="auto">
            <a:xfrm>
              <a:off x="2837" y="2112"/>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6" name="Freeform 78"/>
            <p:cNvSpPr>
              <a:spLocks/>
            </p:cNvSpPr>
            <p:nvPr/>
          </p:nvSpPr>
          <p:spPr bwMode="auto">
            <a:xfrm>
              <a:off x="3295" y="1859"/>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7" name="Freeform 79"/>
            <p:cNvSpPr>
              <a:spLocks/>
            </p:cNvSpPr>
            <p:nvPr/>
          </p:nvSpPr>
          <p:spPr bwMode="auto">
            <a:xfrm>
              <a:off x="3753" y="1720"/>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8" name="Rectangle 80"/>
            <p:cNvSpPr>
              <a:spLocks noChangeArrowheads="1"/>
            </p:cNvSpPr>
            <p:nvPr/>
          </p:nvSpPr>
          <p:spPr bwMode="auto">
            <a:xfrm>
              <a:off x="1004" y="3388"/>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89" name="Rectangle 81"/>
            <p:cNvSpPr>
              <a:spLocks noChangeArrowheads="1"/>
            </p:cNvSpPr>
            <p:nvPr/>
          </p:nvSpPr>
          <p:spPr bwMode="auto">
            <a:xfrm>
              <a:off x="1462" y="3249"/>
              <a:ext cx="31"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90" name="Rectangle 82"/>
            <p:cNvSpPr>
              <a:spLocks noChangeArrowheads="1"/>
            </p:cNvSpPr>
            <p:nvPr/>
          </p:nvSpPr>
          <p:spPr bwMode="auto">
            <a:xfrm>
              <a:off x="1921" y="3159"/>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91" name="Rectangle 83"/>
            <p:cNvSpPr>
              <a:spLocks noChangeArrowheads="1"/>
            </p:cNvSpPr>
            <p:nvPr/>
          </p:nvSpPr>
          <p:spPr bwMode="auto">
            <a:xfrm>
              <a:off x="2379" y="3069"/>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92" name="Rectangle 84"/>
            <p:cNvSpPr>
              <a:spLocks noChangeArrowheads="1"/>
            </p:cNvSpPr>
            <p:nvPr/>
          </p:nvSpPr>
          <p:spPr bwMode="auto">
            <a:xfrm>
              <a:off x="2837" y="3033"/>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93" name="Rectangle 85"/>
            <p:cNvSpPr>
              <a:spLocks noChangeArrowheads="1"/>
            </p:cNvSpPr>
            <p:nvPr/>
          </p:nvSpPr>
          <p:spPr bwMode="auto">
            <a:xfrm>
              <a:off x="3295" y="2858"/>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094" name="Rectangle 86"/>
            <p:cNvSpPr>
              <a:spLocks noChangeArrowheads="1"/>
            </p:cNvSpPr>
            <p:nvPr/>
          </p:nvSpPr>
          <p:spPr bwMode="auto">
            <a:xfrm>
              <a:off x="3753" y="2786"/>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205911" name="Rectangle 87"/>
            <p:cNvSpPr>
              <a:spLocks noChangeArrowheads="1"/>
            </p:cNvSpPr>
            <p:nvPr/>
          </p:nvSpPr>
          <p:spPr bwMode="auto">
            <a:xfrm>
              <a:off x="1083" y="2792"/>
              <a:ext cx="253"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2,1</a:t>
              </a:r>
              <a:endParaRPr lang="it-IT" altLang="it-IT" sz="1800">
                <a:effectLst>
                  <a:outerShdw blurRad="38100" dist="38100" dir="2700000" algn="tl">
                    <a:srgbClr val="C0C0C0"/>
                  </a:outerShdw>
                </a:effectLst>
                <a:latin typeface="Calibri" panose="020F0502020204030204" pitchFamily="34" charset="0"/>
              </a:endParaRPr>
            </a:p>
          </p:txBody>
        </p:sp>
        <p:sp>
          <p:nvSpPr>
            <p:cNvPr id="205912" name="Rectangle 88"/>
            <p:cNvSpPr>
              <a:spLocks noChangeArrowheads="1"/>
            </p:cNvSpPr>
            <p:nvPr/>
          </p:nvSpPr>
          <p:spPr bwMode="auto">
            <a:xfrm>
              <a:off x="1541" y="2479"/>
              <a:ext cx="139"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3</a:t>
              </a:r>
              <a:endParaRPr lang="it-IT" altLang="it-IT" sz="1800">
                <a:effectLst>
                  <a:outerShdw blurRad="38100" dist="38100" dir="2700000" algn="tl">
                    <a:srgbClr val="C0C0C0"/>
                  </a:outerShdw>
                </a:effectLst>
                <a:latin typeface="Calibri" panose="020F0502020204030204" pitchFamily="34" charset="0"/>
              </a:endParaRPr>
            </a:p>
          </p:txBody>
        </p:sp>
        <p:sp>
          <p:nvSpPr>
            <p:cNvPr id="205913" name="Rectangle 89"/>
            <p:cNvSpPr>
              <a:spLocks noChangeArrowheads="1"/>
            </p:cNvSpPr>
            <p:nvPr/>
          </p:nvSpPr>
          <p:spPr bwMode="auto">
            <a:xfrm>
              <a:off x="1999" y="2352"/>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3,35</a:t>
              </a:r>
              <a:endParaRPr lang="it-IT" altLang="it-IT" sz="1800">
                <a:effectLst>
                  <a:outerShdw blurRad="38100" dist="38100" dir="2700000" algn="tl">
                    <a:srgbClr val="C0C0C0"/>
                  </a:outerShdw>
                </a:effectLst>
                <a:latin typeface="Calibri" panose="020F0502020204030204" pitchFamily="34" charset="0"/>
              </a:endParaRPr>
            </a:p>
          </p:txBody>
        </p:sp>
        <p:sp>
          <p:nvSpPr>
            <p:cNvPr id="205914" name="Rectangle 90"/>
            <p:cNvSpPr>
              <a:spLocks noChangeArrowheads="1"/>
            </p:cNvSpPr>
            <p:nvPr/>
          </p:nvSpPr>
          <p:spPr bwMode="auto">
            <a:xfrm>
              <a:off x="2457" y="2196"/>
              <a:ext cx="253"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3,8</a:t>
              </a:r>
              <a:endParaRPr lang="it-IT" altLang="it-IT" sz="1800">
                <a:effectLst>
                  <a:outerShdw blurRad="38100" dist="38100" dir="2700000" algn="tl">
                    <a:srgbClr val="C0C0C0"/>
                  </a:outerShdw>
                </a:effectLst>
                <a:latin typeface="Calibri" panose="020F0502020204030204" pitchFamily="34" charset="0"/>
              </a:endParaRPr>
            </a:p>
          </p:txBody>
        </p:sp>
        <p:sp>
          <p:nvSpPr>
            <p:cNvPr id="205915" name="Rectangle 91"/>
            <p:cNvSpPr>
              <a:spLocks noChangeArrowheads="1"/>
            </p:cNvSpPr>
            <p:nvPr/>
          </p:nvSpPr>
          <p:spPr bwMode="auto">
            <a:xfrm>
              <a:off x="2915" y="2057"/>
              <a:ext cx="253"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4,2</a:t>
              </a:r>
              <a:endParaRPr lang="it-IT" altLang="it-IT" sz="1800">
                <a:effectLst>
                  <a:outerShdw blurRad="38100" dist="38100" dir="2700000" algn="tl">
                    <a:srgbClr val="C0C0C0"/>
                  </a:outerShdw>
                </a:effectLst>
                <a:latin typeface="Calibri" panose="020F0502020204030204" pitchFamily="34" charset="0"/>
              </a:endParaRPr>
            </a:p>
          </p:txBody>
        </p:sp>
        <p:sp>
          <p:nvSpPr>
            <p:cNvPr id="205916" name="Rectangle 92"/>
            <p:cNvSpPr>
              <a:spLocks noChangeArrowheads="1"/>
            </p:cNvSpPr>
            <p:nvPr/>
          </p:nvSpPr>
          <p:spPr bwMode="auto">
            <a:xfrm>
              <a:off x="3373" y="1805"/>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4,92</a:t>
              </a:r>
              <a:endParaRPr lang="it-IT" altLang="it-IT" sz="1800">
                <a:effectLst>
                  <a:outerShdw blurRad="38100" dist="38100" dir="2700000" algn="tl">
                    <a:srgbClr val="C0C0C0"/>
                  </a:outerShdw>
                </a:effectLst>
                <a:latin typeface="Calibri" panose="020F0502020204030204" pitchFamily="34" charset="0"/>
              </a:endParaRPr>
            </a:p>
          </p:txBody>
        </p:sp>
        <p:sp>
          <p:nvSpPr>
            <p:cNvPr id="205917" name="Rectangle 93"/>
            <p:cNvSpPr>
              <a:spLocks noChangeArrowheads="1"/>
            </p:cNvSpPr>
            <p:nvPr/>
          </p:nvSpPr>
          <p:spPr bwMode="auto">
            <a:xfrm>
              <a:off x="3832" y="1666"/>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5,32</a:t>
              </a:r>
              <a:endParaRPr lang="it-IT" altLang="it-IT" sz="1800">
                <a:effectLst>
                  <a:outerShdw blurRad="38100" dist="38100" dir="2700000" algn="tl">
                    <a:srgbClr val="C0C0C0"/>
                  </a:outerShdw>
                </a:effectLst>
                <a:latin typeface="Calibri" panose="020F0502020204030204" pitchFamily="34" charset="0"/>
              </a:endParaRPr>
            </a:p>
          </p:txBody>
        </p:sp>
        <p:sp>
          <p:nvSpPr>
            <p:cNvPr id="205918" name="Rectangle 94"/>
            <p:cNvSpPr>
              <a:spLocks noChangeArrowheads="1"/>
            </p:cNvSpPr>
            <p:nvPr/>
          </p:nvSpPr>
          <p:spPr bwMode="auto">
            <a:xfrm>
              <a:off x="1083" y="3334"/>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0,53</a:t>
              </a:r>
              <a:endParaRPr lang="it-IT" altLang="it-IT" sz="1800">
                <a:effectLst>
                  <a:outerShdw blurRad="38100" dist="38100" dir="2700000" algn="tl">
                    <a:srgbClr val="C0C0C0"/>
                  </a:outerShdw>
                </a:effectLst>
                <a:latin typeface="Calibri" panose="020F0502020204030204" pitchFamily="34" charset="0"/>
              </a:endParaRPr>
            </a:p>
          </p:txBody>
        </p:sp>
        <p:sp>
          <p:nvSpPr>
            <p:cNvPr id="205919" name="Rectangle 95"/>
            <p:cNvSpPr>
              <a:spLocks noChangeArrowheads="1"/>
            </p:cNvSpPr>
            <p:nvPr/>
          </p:nvSpPr>
          <p:spPr bwMode="auto">
            <a:xfrm>
              <a:off x="1541" y="3195"/>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0,94</a:t>
              </a:r>
              <a:endParaRPr lang="it-IT" altLang="it-IT" sz="1800">
                <a:effectLst>
                  <a:outerShdw blurRad="38100" dist="38100" dir="2700000" algn="tl">
                    <a:srgbClr val="C0C0C0"/>
                  </a:outerShdw>
                </a:effectLst>
                <a:latin typeface="Calibri" panose="020F0502020204030204" pitchFamily="34" charset="0"/>
              </a:endParaRPr>
            </a:p>
          </p:txBody>
        </p:sp>
        <p:sp>
          <p:nvSpPr>
            <p:cNvPr id="205920" name="Rectangle 96"/>
            <p:cNvSpPr>
              <a:spLocks noChangeArrowheads="1"/>
            </p:cNvSpPr>
            <p:nvPr/>
          </p:nvSpPr>
          <p:spPr bwMode="auto">
            <a:xfrm>
              <a:off x="1999" y="3105"/>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1,19</a:t>
              </a:r>
              <a:endParaRPr lang="it-IT" altLang="it-IT" sz="1800">
                <a:effectLst>
                  <a:outerShdw blurRad="38100" dist="38100" dir="2700000" algn="tl">
                    <a:srgbClr val="C0C0C0"/>
                  </a:outerShdw>
                </a:effectLst>
                <a:latin typeface="Calibri" panose="020F0502020204030204" pitchFamily="34" charset="0"/>
              </a:endParaRPr>
            </a:p>
          </p:txBody>
        </p:sp>
        <p:sp>
          <p:nvSpPr>
            <p:cNvPr id="205921" name="Rectangle 97"/>
            <p:cNvSpPr>
              <a:spLocks noChangeArrowheads="1"/>
            </p:cNvSpPr>
            <p:nvPr/>
          </p:nvSpPr>
          <p:spPr bwMode="auto">
            <a:xfrm>
              <a:off x="2457" y="3015"/>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1,46</a:t>
              </a:r>
              <a:endParaRPr lang="it-IT" altLang="it-IT" sz="1800">
                <a:effectLst>
                  <a:outerShdw blurRad="38100" dist="38100" dir="2700000" algn="tl">
                    <a:srgbClr val="C0C0C0"/>
                  </a:outerShdw>
                </a:effectLst>
                <a:latin typeface="Calibri" panose="020F0502020204030204" pitchFamily="34" charset="0"/>
              </a:endParaRPr>
            </a:p>
          </p:txBody>
        </p:sp>
        <p:sp>
          <p:nvSpPr>
            <p:cNvPr id="205922" name="Rectangle 98"/>
            <p:cNvSpPr>
              <a:spLocks noChangeArrowheads="1"/>
            </p:cNvSpPr>
            <p:nvPr/>
          </p:nvSpPr>
          <p:spPr bwMode="auto">
            <a:xfrm>
              <a:off x="2915" y="2978"/>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1,56</a:t>
              </a:r>
              <a:endParaRPr lang="it-IT" altLang="it-IT" sz="1800">
                <a:effectLst>
                  <a:outerShdw blurRad="38100" dist="38100" dir="2700000" algn="tl">
                    <a:srgbClr val="C0C0C0"/>
                  </a:outerShdw>
                </a:effectLst>
                <a:latin typeface="Calibri" panose="020F0502020204030204" pitchFamily="34" charset="0"/>
              </a:endParaRPr>
            </a:p>
          </p:txBody>
        </p:sp>
        <p:sp>
          <p:nvSpPr>
            <p:cNvPr id="205923" name="Rectangle 99"/>
            <p:cNvSpPr>
              <a:spLocks noChangeArrowheads="1"/>
            </p:cNvSpPr>
            <p:nvPr/>
          </p:nvSpPr>
          <p:spPr bwMode="auto">
            <a:xfrm>
              <a:off x="3373" y="2804"/>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2,06</a:t>
              </a:r>
              <a:endParaRPr lang="it-IT" altLang="it-IT" sz="1800">
                <a:effectLst>
                  <a:outerShdw blurRad="38100" dist="38100" dir="2700000" algn="tl">
                    <a:srgbClr val="C0C0C0"/>
                  </a:outerShdw>
                </a:effectLst>
                <a:latin typeface="Calibri" panose="020F0502020204030204" pitchFamily="34" charset="0"/>
              </a:endParaRPr>
            </a:p>
          </p:txBody>
        </p:sp>
        <p:sp>
          <p:nvSpPr>
            <p:cNvPr id="205924" name="Rectangle 100"/>
            <p:cNvSpPr>
              <a:spLocks noChangeArrowheads="1"/>
            </p:cNvSpPr>
            <p:nvPr/>
          </p:nvSpPr>
          <p:spPr bwMode="auto">
            <a:xfrm>
              <a:off x="3832" y="2732"/>
              <a:ext cx="326" cy="169"/>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ahoma" panose="020B0604030504040204" pitchFamily="34" charset="0"/>
                </a:rPr>
                <a:t>2,27</a:t>
              </a:r>
              <a:endParaRPr lang="it-IT" altLang="it-IT" sz="1800">
                <a:effectLst>
                  <a:outerShdw blurRad="38100" dist="38100" dir="2700000" algn="tl">
                    <a:srgbClr val="C0C0C0"/>
                  </a:outerShdw>
                </a:effectLst>
                <a:latin typeface="Calibri" panose="020F0502020204030204" pitchFamily="34" charset="0"/>
              </a:endParaRPr>
            </a:p>
          </p:txBody>
        </p:sp>
        <p:sp>
          <p:nvSpPr>
            <p:cNvPr id="205925" name="Rectangle 101"/>
            <p:cNvSpPr>
              <a:spLocks noChangeArrowheads="1"/>
            </p:cNvSpPr>
            <p:nvPr/>
          </p:nvSpPr>
          <p:spPr bwMode="auto">
            <a:xfrm>
              <a:off x="655" y="3532"/>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0</a:t>
              </a:r>
              <a:endParaRPr lang="it-IT" altLang="it-IT" sz="1800">
                <a:effectLst>
                  <a:outerShdw blurRad="38100" dist="38100" dir="2700000" algn="tl">
                    <a:srgbClr val="C0C0C0"/>
                  </a:outerShdw>
                </a:effectLst>
                <a:latin typeface="Calibri" panose="020F0502020204030204" pitchFamily="34" charset="0"/>
              </a:endParaRPr>
            </a:p>
          </p:txBody>
        </p:sp>
        <p:sp>
          <p:nvSpPr>
            <p:cNvPr id="205926" name="Rectangle 102"/>
            <p:cNvSpPr>
              <a:spLocks noChangeArrowheads="1"/>
            </p:cNvSpPr>
            <p:nvPr/>
          </p:nvSpPr>
          <p:spPr bwMode="auto">
            <a:xfrm>
              <a:off x="655" y="3183"/>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1</a:t>
              </a:r>
              <a:endParaRPr lang="it-IT" altLang="it-IT" sz="1800">
                <a:effectLst>
                  <a:outerShdw blurRad="38100" dist="38100" dir="2700000" algn="tl">
                    <a:srgbClr val="C0C0C0"/>
                  </a:outerShdw>
                </a:effectLst>
                <a:latin typeface="Calibri" panose="020F0502020204030204" pitchFamily="34" charset="0"/>
              </a:endParaRPr>
            </a:p>
          </p:txBody>
        </p:sp>
        <p:sp>
          <p:nvSpPr>
            <p:cNvPr id="205927" name="Rectangle 103"/>
            <p:cNvSpPr>
              <a:spLocks noChangeArrowheads="1"/>
            </p:cNvSpPr>
            <p:nvPr/>
          </p:nvSpPr>
          <p:spPr bwMode="auto">
            <a:xfrm>
              <a:off x="655" y="2834"/>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2</a:t>
              </a:r>
              <a:endParaRPr lang="it-IT" altLang="it-IT" sz="1800">
                <a:effectLst>
                  <a:outerShdw blurRad="38100" dist="38100" dir="2700000" algn="tl">
                    <a:srgbClr val="C0C0C0"/>
                  </a:outerShdw>
                </a:effectLst>
                <a:latin typeface="Calibri" panose="020F0502020204030204" pitchFamily="34" charset="0"/>
              </a:endParaRPr>
            </a:p>
          </p:txBody>
        </p:sp>
        <p:sp>
          <p:nvSpPr>
            <p:cNvPr id="205928" name="Rectangle 104"/>
            <p:cNvSpPr>
              <a:spLocks noChangeArrowheads="1"/>
            </p:cNvSpPr>
            <p:nvPr/>
          </p:nvSpPr>
          <p:spPr bwMode="auto">
            <a:xfrm>
              <a:off x="655" y="2491"/>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3</a:t>
              </a:r>
              <a:endParaRPr lang="it-IT" altLang="it-IT" sz="1800">
                <a:effectLst>
                  <a:outerShdw blurRad="38100" dist="38100" dir="2700000" algn="tl">
                    <a:srgbClr val="C0C0C0"/>
                  </a:outerShdw>
                </a:effectLst>
                <a:latin typeface="Calibri" panose="020F0502020204030204" pitchFamily="34" charset="0"/>
              </a:endParaRPr>
            </a:p>
          </p:txBody>
        </p:sp>
        <p:sp>
          <p:nvSpPr>
            <p:cNvPr id="205929" name="Rectangle 105"/>
            <p:cNvSpPr>
              <a:spLocks noChangeArrowheads="1"/>
            </p:cNvSpPr>
            <p:nvPr/>
          </p:nvSpPr>
          <p:spPr bwMode="auto">
            <a:xfrm>
              <a:off x="655" y="2142"/>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4</a:t>
              </a:r>
              <a:endParaRPr lang="it-IT" altLang="it-IT" sz="1800">
                <a:effectLst>
                  <a:outerShdw blurRad="38100" dist="38100" dir="2700000" algn="tl">
                    <a:srgbClr val="C0C0C0"/>
                  </a:outerShdw>
                </a:effectLst>
                <a:latin typeface="Calibri" panose="020F0502020204030204" pitchFamily="34" charset="0"/>
              </a:endParaRPr>
            </a:p>
          </p:txBody>
        </p:sp>
        <p:sp>
          <p:nvSpPr>
            <p:cNvPr id="205930" name="Rectangle 106"/>
            <p:cNvSpPr>
              <a:spLocks noChangeArrowheads="1"/>
            </p:cNvSpPr>
            <p:nvPr/>
          </p:nvSpPr>
          <p:spPr bwMode="auto">
            <a:xfrm>
              <a:off x="655" y="1793"/>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5</a:t>
              </a:r>
              <a:endParaRPr lang="it-IT" altLang="it-IT" sz="1800">
                <a:effectLst>
                  <a:outerShdw blurRad="38100" dist="38100" dir="2700000" algn="tl">
                    <a:srgbClr val="C0C0C0"/>
                  </a:outerShdw>
                </a:effectLst>
                <a:latin typeface="Calibri" panose="020F0502020204030204" pitchFamily="34" charset="0"/>
              </a:endParaRPr>
            </a:p>
          </p:txBody>
        </p:sp>
        <p:sp>
          <p:nvSpPr>
            <p:cNvPr id="205931" name="Rectangle 107"/>
            <p:cNvSpPr>
              <a:spLocks noChangeArrowheads="1"/>
            </p:cNvSpPr>
            <p:nvPr/>
          </p:nvSpPr>
          <p:spPr bwMode="auto">
            <a:xfrm>
              <a:off x="655" y="1443"/>
              <a:ext cx="109"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6</a:t>
              </a:r>
              <a:endParaRPr lang="it-IT" altLang="it-IT" sz="1800">
                <a:effectLst>
                  <a:outerShdw blurRad="38100" dist="38100" dir="2700000" algn="tl">
                    <a:srgbClr val="C0C0C0"/>
                  </a:outerShdw>
                </a:effectLst>
                <a:latin typeface="Calibri" panose="020F0502020204030204" pitchFamily="34" charset="0"/>
              </a:endParaRPr>
            </a:p>
          </p:txBody>
        </p:sp>
        <p:sp>
          <p:nvSpPr>
            <p:cNvPr id="205932" name="Rectangle 108"/>
            <p:cNvSpPr>
              <a:spLocks noChangeArrowheads="1"/>
            </p:cNvSpPr>
            <p:nvPr/>
          </p:nvSpPr>
          <p:spPr bwMode="auto">
            <a:xfrm>
              <a:off x="817" y="3671"/>
              <a:ext cx="452"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2° elem.</a:t>
              </a:r>
              <a:endParaRPr lang="it-IT" altLang="it-IT" sz="1800">
                <a:effectLst>
                  <a:outerShdw blurRad="38100" dist="38100" dir="2700000" algn="tl">
                    <a:srgbClr val="C0C0C0"/>
                  </a:outerShdw>
                </a:effectLst>
                <a:latin typeface="Calibri" panose="020F0502020204030204" pitchFamily="34" charset="0"/>
              </a:endParaRPr>
            </a:p>
          </p:txBody>
        </p:sp>
        <p:sp>
          <p:nvSpPr>
            <p:cNvPr id="205933" name="Rectangle 109"/>
            <p:cNvSpPr>
              <a:spLocks noChangeArrowheads="1"/>
            </p:cNvSpPr>
            <p:nvPr/>
          </p:nvSpPr>
          <p:spPr bwMode="auto">
            <a:xfrm>
              <a:off x="1275" y="3671"/>
              <a:ext cx="452"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3° elem.</a:t>
              </a:r>
              <a:endParaRPr lang="it-IT" altLang="it-IT" sz="1800">
                <a:effectLst>
                  <a:outerShdw blurRad="38100" dist="38100" dir="2700000" algn="tl">
                    <a:srgbClr val="C0C0C0"/>
                  </a:outerShdw>
                </a:effectLst>
                <a:latin typeface="Calibri" panose="020F0502020204030204" pitchFamily="34" charset="0"/>
              </a:endParaRPr>
            </a:p>
          </p:txBody>
        </p:sp>
        <p:sp>
          <p:nvSpPr>
            <p:cNvPr id="205934" name="Rectangle 110"/>
            <p:cNvSpPr>
              <a:spLocks noChangeArrowheads="1"/>
            </p:cNvSpPr>
            <p:nvPr/>
          </p:nvSpPr>
          <p:spPr bwMode="auto">
            <a:xfrm>
              <a:off x="1734" y="3671"/>
              <a:ext cx="452"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4° elem.</a:t>
              </a:r>
              <a:endParaRPr lang="it-IT" altLang="it-IT" sz="1800">
                <a:effectLst>
                  <a:outerShdw blurRad="38100" dist="38100" dir="2700000" algn="tl">
                    <a:srgbClr val="C0C0C0"/>
                  </a:outerShdw>
                </a:effectLst>
                <a:latin typeface="Calibri" panose="020F0502020204030204" pitchFamily="34" charset="0"/>
              </a:endParaRPr>
            </a:p>
          </p:txBody>
        </p:sp>
        <p:sp>
          <p:nvSpPr>
            <p:cNvPr id="205935" name="Rectangle 111"/>
            <p:cNvSpPr>
              <a:spLocks noChangeArrowheads="1"/>
            </p:cNvSpPr>
            <p:nvPr/>
          </p:nvSpPr>
          <p:spPr bwMode="auto">
            <a:xfrm>
              <a:off x="2192" y="3671"/>
              <a:ext cx="452"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5° elem.</a:t>
              </a:r>
              <a:endParaRPr lang="it-IT" altLang="it-IT" sz="1800">
                <a:effectLst>
                  <a:outerShdw blurRad="38100" dist="38100" dir="2700000" algn="tl">
                    <a:srgbClr val="C0C0C0"/>
                  </a:outerShdw>
                </a:effectLst>
                <a:latin typeface="Calibri" panose="020F0502020204030204" pitchFamily="34" charset="0"/>
              </a:endParaRPr>
            </a:p>
          </p:txBody>
        </p:sp>
        <p:sp>
          <p:nvSpPr>
            <p:cNvPr id="205936" name="Rectangle 112"/>
            <p:cNvSpPr>
              <a:spLocks noChangeArrowheads="1"/>
            </p:cNvSpPr>
            <p:nvPr/>
          </p:nvSpPr>
          <p:spPr bwMode="auto">
            <a:xfrm>
              <a:off x="2801" y="3671"/>
              <a:ext cx="157"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1°</a:t>
              </a:r>
              <a:endParaRPr lang="it-IT" altLang="it-IT" sz="1800">
                <a:effectLst>
                  <a:outerShdw blurRad="38100" dist="38100" dir="2700000" algn="tl">
                    <a:srgbClr val="C0C0C0"/>
                  </a:outerShdw>
                </a:effectLst>
                <a:latin typeface="Calibri" panose="020F0502020204030204" pitchFamily="34" charset="0"/>
              </a:endParaRPr>
            </a:p>
          </p:txBody>
        </p:sp>
        <p:sp>
          <p:nvSpPr>
            <p:cNvPr id="205937" name="Rectangle 113"/>
            <p:cNvSpPr>
              <a:spLocks noChangeArrowheads="1"/>
            </p:cNvSpPr>
            <p:nvPr/>
          </p:nvSpPr>
          <p:spPr bwMode="auto">
            <a:xfrm>
              <a:off x="2704" y="3791"/>
              <a:ext cx="344"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media</a:t>
              </a:r>
              <a:endParaRPr lang="it-IT" altLang="it-IT" sz="1800">
                <a:effectLst>
                  <a:outerShdw blurRad="38100" dist="38100" dir="2700000" algn="tl">
                    <a:srgbClr val="C0C0C0"/>
                  </a:outerShdw>
                </a:effectLst>
                <a:latin typeface="Calibri" panose="020F0502020204030204" pitchFamily="34" charset="0"/>
              </a:endParaRPr>
            </a:p>
          </p:txBody>
        </p:sp>
        <p:sp>
          <p:nvSpPr>
            <p:cNvPr id="205938" name="Rectangle 114"/>
            <p:cNvSpPr>
              <a:spLocks noChangeArrowheads="1"/>
            </p:cNvSpPr>
            <p:nvPr/>
          </p:nvSpPr>
          <p:spPr bwMode="auto">
            <a:xfrm>
              <a:off x="3259" y="3671"/>
              <a:ext cx="157"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2°</a:t>
              </a:r>
              <a:endParaRPr lang="it-IT" altLang="it-IT" sz="1800">
                <a:effectLst>
                  <a:outerShdw blurRad="38100" dist="38100" dir="2700000" algn="tl">
                    <a:srgbClr val="C0C0C0"/>
                  </a:outerShdw>
                </a:effectLst>
                <a:latin typeface="Calibri" panose="020F0502020204030204" pitchFamily="34" charset="0"/>
              </a:endParaRPr>
            </a:p>
          </p:txBody>
        </p:sp>
        <p:sp>
          <p:nvSpPr>
            <p:cNvPr id="205939" name="Rectangle 115"/>
            <p:cNvSpPr>
              <a:spLocks noChangeArrowheads="1"/>
            </p:cNvSpPr>
            <p:nvPr/>
          </p:nvSpPr>
          <p:spPr bwMode="auto">
            <a:xfrm>
              <a:off x="3162" y="3791"/>
              <a:ext cx="344"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media</a:t>
              </a:r>
              <a:endParaRPr lang="it-IT" altLang="it-IT" sz="1800">
                <a:effectLst>
                  <a:outerShdw blurRad="38100" dist="38100" dir="2700000" algn="tl">
                    <a:srgbClr val="C0C0C0"/>
                  </a:outerShdw>
                </a:effectLst>
                <a:latin typeface="Calibri" panose="020F0502020204030204" pitchFamily="34" charset="0"/>
              </a:endParaRPr>
            </a:p>
          </p:txBody>
        </p:sp>
        <p:sp>
          <p:nvSpPr>
            <p:cNvPr id="205940" name="Rectangle 116"/>
            <p:cNvSpPr>
              <a:spLocks noChangeArrowheads="1"/>
            </p:cNvSpPr>
            <p:nvPr/>
          </p:nvSpPr>
          <p:spPr bwMode="auto">
            <a:xfrm>
              <a:off x="3717" y="3671"/>
              <a:ext cx="157"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3°</a:t>
              </a:r>
              <a:endParaRPr lang="it-IT" altLang="it-IT" sz="1800">
                <a:effectLst>
                  <a:outerShdw blurRad="38100" dist="38100" dir="2700000" algn="tl">
                    <a:srgbClr val="C0C0C0"/>
                  </a:outerShdw>
                </a:effectLst>
                <a:latin typeface="Calibri" panose="020F0502020204030204" pitchFamily="34" charset="0"/>
              </a:endParaRPr>
            </a:p>
          </p:txBody>
        </p:sp>
        <p:sp>
          <p:nvSpPr>
            <p:cNvPr id="205941" name="Rectangle 117"/>
            <p:cNvSpPr>
              <a:spLocks noChangeArrowheads="1"/>
            </p:cNvSpPr>
            <p:nvPr/>
          </p:nvSpPr>
          <p:spPr bwMode="auto">
            <a:xfrm>
              <a:off x="3621" y="3791"/>
              <a:ext cx="344" cy="132"/>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Tahoma" panose="020B0604030504040204" pitchFamily="34" charset="0"/>
                </a:rPr>
                <a:t>media</a:t>
              </a:r>
              <a:endParaRPr lang="it-IT" altLang="it-IT" sz="1800">
                <a:effectLst>
                  <a:outerShdw blurRad="38100" dist="38100" dir="2700000" algn="tl">
                    <a:srgbClr val="C0C0C0"/>
                  </a:outerShdw>
                </a:effectLst>
                <a:latin typeface="Calibri" panose="020F0502020204030204" pitchFamily="34" charset="0"/>
              </a:endParaRPr>
            </a:p>
          </p:txBody>
        </p:sp>
        <p:sp>
          <p:nvSpPr>
            <p:cNvPr id="44126" name="Rectangle 118"/>
            <p:cNvSpPr>
              <a:spLocks noChangeArrowheads="1"/>
            </p:cNvSpPr>
            <p:nvPr/>
          </p:nvSpPr>
          <p:spPr bwMode="auto">
            <a:xfrm>
              <a:off x="4067" y="2340"/>
              <a:ext cx="1248" cy="41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44127" name="Line 119"/>
            <p:cNvSpPr>
              <a:spLocks noChangeShapeType="1"/>
            </p:cNvSpPr>
            <p:nvPr/>
          </p:nvSpPr>
          <p:spPr bwMode="auto">
            <a:xfrm>
              <a:off x="4115" y="2461"/>
              <a:ext cx="163" cy="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128" name="Freeform 120"/>
            <p:cNvSpPr>
              <a:spLocks/>
            </p:cNvSpPr>
            <p:nvPr/>
          </p:nvSpPr>
          <p:spPr bwMode="auto">
            <a:xfrm>
              <a:off x="4175" y="2443"/>
              <a:ext cx="36" cy="36"/>
            </a:xfrm>
            <a:custGeom>
              <a:avLst/>
              <a:gdLst>
                <a:gd name="T0" fmla="*/ 18 w 36"/>
                <a:gd name="T1" fmla="*/ 0 h 36"/>
                <a:gd name="T2" fmla="*/ 36 w 36"/>
                <a:gd name="T3" fmla="*/ 18 h 36"/>
                <a:gd name="T4" fmla="*/ 18 w 36"/>
                <a:gd name="T5" fmla="*/ 36 h 36"/>
                <a:gd name="T6" fmla="*/ 0 w 36"/>
                <a:gd name="T7" fmla="*/ 18 h 36"/>
                <a:gd name="T8" fmla="*/ 18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FF0000"/>
            </a:solidFill>
            <a:ln w="9525">
              <a:solidFill>
                <a:srgbClr val="FF0000"/>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205945" name="Rectangle 121"/>
            <p:cNvSpPr>
              <a:spLocks noChangeArrowheads="1"/>
            </p:cNvSpPr>
            <p:nvPr/>
          </p:nvSpPr>
          <p:spPr bwMode="auto">
            <a:xfrm>
              <a:off x="4314" y="2359"/>
              <a:ext cx="1055" cy="211"/>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900">
                  <a:solidFill>
                    <a:srgbClr val="000000"/>
                  </a:solidFill>
                  <a:latin typeface="Tahoma" panose="020B0604030504040204" pitchFamily="34" charset="0"/>
                </a:rPr>
                <a:t>Normolettori</a:t>
              </a:r>
              <a:endParaRPr lang="it-IT" altLang="it-IT" sz="1800">
                <a:effectLst>
                  <a:outerShdw blurRad="38100" dist="38100" dir="2700000" algn="tl">
                    <a:srgbClr val="C0C0C0"/>
                  </a:outerShdw>
                </a:effectLst>
                <a:latin typeface="Calibri" panose="020F0502020204030204" pitchFamily="34" charset="0"/>
              </a:endParaRPr>
            </a:p>
          </p:txBody>
        </p:sp>
        <p:sp>
          <p:nvSpPr>
            <p:cNvPr id="44130" name="Line 122"/>
            <p:cNvSpPr>
              <a:spLocks noChangeShapeType="1"/>
            </p:cNvSpPr>
            <p:nvPr/>
          </p:nvSpPr>
          <p:spPr bwMode="auto">
            <a:xfrm>
              <a:off x="4115" y="2665"/>
              <a:ext cx="163" cy="1"/>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4131" name="Rectangle 123"/>
            <p:cNvSpPr>
              <a:spLocks noChangeArrowheads="1"/>
            </p:cNvSpPr>
            <p:nvPr/>
          </p:nvSpPr>
          <p:spPr bwMode="auto">
            <a:xfrm>
              <a:off x="4175" y="2647"/>
              <a:ext cx="30" cy="30"/>
            </a:xfrm>
            <a:prstGeom prst="rect">
              <a:avLst/>
            </a:prstGeom>
            <a:solidFill>
              <a:srgbClr val="FFFF00"/>
            </a:solidFill>
            <a:ln w="9525">
              <a:solidFill>
                <a:srgbClr val="FFFF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latin typeface="Franklin Gothic Book" panose="020B0503020102020204" pitchFamily="34" charset="0"/>
              </a:endParaRPr>
            </a:p>
          </p:txBody>
        </p:sp>
        <p:sp>
          <p:nvSpPr>
            <p:cNvPr id="205948" name="Rectangle 124"/>
            <p:cNvSpPr>
              <a:spLocks noChangeArrowheads="1"/>
            </p:cNvSpPr>
            <p:nvPr/>
          </p:nvSpPr>
          <p:spPr bwMode="auto">
            <a:xfrm>
              <a:off x="4314" y="2564"/>
              <a:ext cx="778" cy="211"/>
            </a:xfrm>
            <a:prstGeom prst="rect">
              <a:avLst/>
            </a:prstGeom>
            <a:noFill/>
            <a:ln w="9525">
              <a:noFill/>
              <a:miter lim="800000"/>
              <a:headEnd/>
              <a:tailEnd/>
            </a:ln>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900">
                  <a:solidFill>
                    <a:srgbClr val="000000"/>
                  </a:solidFill>
                  <a:latin typeface="Tahoma" panose="020B0604030504040204" pitchFamily="34" charset="0"/>
                </a:rPr>
                <a:t>Dislessici</a:t>
              </a:r>
              <a:endParaRPr lang="it-IT" altLang="it-IT" sz="1800">
                <a:effectLst>
                  <a:outerShdw blurRad="38100" dist="38100" dir="2700000" algn="tl">
                    <a:srgbClr val="C0C0C0"/>
                  </a:outerShdw>
                </a:effectLst>
                <a:latin typeface="Calibri" panose="020F0502020204030204" pitchFamily="34" charset="0"/>
              </a:endParaRPr>
            </a:p>
          </p:txBody>
        </p:sp>
      </p:grpSp>
      <p:sp>
        <p:nvSpPr>
          <p:cNvPr id="279636" name="Rectangle 2"/>
          <p:cNvSpPr>
            <a:spLocks noGrp="1" noChangeArrowheads="1"/>
          </p:cNvSpPr>
          <p:nvPr>
            <p:ph type="title" idx="4294967295"/>
          </p:nvPr>
        </p:nvSpPr>
        <p:spPr>
          <a:xfrm>
            <a:off x="384175" y="0"/>
            <a:ext cx="8686800" cy="838200"/>
          </a:xfrm>
        </p:spPr>
        <p:txBody>
          <a:bodyPr anchor="ctr">
            <a:noAutofit/>
          </a:bodyPr>
          <a:lstStyle/>
          <a:p>
            <a:pPr algn="ctr" eaLnBrk="1" hangingPunct="1"/>
            <a:r>
              <a:rPr lang="it-IT" altLang="it-IT" sz="3200" b="1" i="1" cap="none" dirty="0" smtClean="0">
                <a:ea typeface="ＭＳ Ｐゴシック" panose="020B0600070205080204" pitchFamily="34" charset="-128"/>
              </a:rPr>
              <a:t>EVOLUZIONE DELLA DE LUNGO L’ARCO DELLA SCOLARITÀ OBBLIGATORIA</a:t>
            </a:r>
            <a:r>
              <a:rPr lang="it-IT" altLang="it-IT" sz="3200" i="1" cap="none" dirty="0" smtClean="0">
                <a:ea typeface="ＭＳ Ｐゴシック" panose="020B0600070205080204" pitchFamily="34" charset="-128"/>
              </a:rPr>
              <a:t> </a:t>
            </a:r>
          </a:p>
        </p:txBody>
      </p:sp>
      <p:sp>
        <p:nvSpPr>
          <p:cNvPr id="205831" name="Rectangle 7"/>
          <p:cNvSpPr>
            <a:spLocks noChangeArrowheads="1"/>
          </p:cNvSpPr>
          <p:nvPr/>
        </p:nvSpPr>
        <p:spPr bwMode="auto">
          <a:xfrm>
            <a:off x="134938" y="6381750"/>
            <a:ext cx="8469312" cy="274638"/>
          </a:xfrm>
          <a:prstGeom prst="rect">
            <a:avLst/>
          </a:prstGeom>
          <a:noFill/>
          <a:ln w="9525">
            <a:noFill/>
            <a:miter lim="800000"/>
            <a:headEnd/>
            <a:tailEnd/>
          </a:ln>
          <a:effectLst/>
        </p:spPr>
        <p:txBody>
          <a:bodyPr wrap="none">
            <a:spAutoFit/>
          </a:bodyPr>
          <a:lstStyle/>
          <a:p>
            <a:pPr fontAlgn="auto">
              <a:spcBef>
                <a:spcPct val="50000"/>
              </a:spcBef>
              <a:spcAft>
                <a:spcPts val="0"/>
              </a:spcAft>
              <a:buClr>
                <a:schemeClr val="bg1"/>
              </a:buClr>
              <a:defRPr/>
            </a:pPr>
            <a:r>
              <a:rPr lang="it-IT" sz="1200">
                <a:solidFill>
                  <a:srgbClr val="000000"/>
                </a:solidFill>
                <a:effectLst>
                  <a:outerShdw blurRad="38100" dist="38100" dir="2700000" algn="tl">
                    <a:srgbClr val="DDDDDD"/>
                  </a:outerShdw>
                </a:effectLst>
                <a:latin typeface="Tahoma" charset="0"/>
                <a:ea typeface="ＭＳ Ｐゴシック" charset="-128"/>
                <a:cs typeface="ＭＳ Ｐゴシック" charset="-128"/>
              </a:rPr>
              <a:t>Vicari, S., Caselli, M.C., I Disturbi dello Sviluppo. Neuropsicologia Clinica e Ipotesi Riabilitative, Ed . Il Mulino</a:t>
            </a:r>
          </a:p>
        </p:txBody>
      </p:sp>
      <p:sp>
        <p:nvSpPr>
          <p:cNvPr id="205836" name="Text Box 12"/>
          <p:cNvSpPr txBox="1">
            <a:spLocks noChangeArrowheads="1"/>
          </p:cNvSpPr>
          <p:nvPr/>
        </p:nvSpPr>
        <p:spPr bwMode="auto">
          <a:xfrm>
            <a:off x="2627313" y="1773238"/>
            <a:ext cx="3529012" cy="369887"/>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it-IT">
                <a:solidFill>
                  <a:srgbClr val="000000"/>
                </a:solidFill>
                <a:effectLst>
                  <a:outerShdw blurRad="38100" dist="38100" dir="2700000" algn="tl">
                    <a:srgbClr val="DDDDDD"/>
                  </a:outerShdw>
                </a:effectLst>
                <a:latin typeface="Calibri" charset="0"/>
                <a:ea typeface="ＭＳ Ｐゴシック" charset="-128"/>
                <a:cs typeface="ＭＳ Ｐゴシック" charset="-128"/>
              </a:rPr>
              <a:t>Lettura Brano</a:t>
            </a:r>
          </a:p>
        </p:txBody>
      </p:sp>
      <p:sp>
        <p:nvSpPr>
          <p:cNvPr id="44040" name="Text Box 13"/>
          <p:cNvSpPr txBox="1">
            <a:spLocks noChangeArrowheads="1"/>
          </p:cNvSpPr>
          <p:nvPr/>
        </p:nvSpPr>
        <p:spPr bwMode="auto">
          <a:xfrm>
            <a:off x="6478588" y="1916113"/>
            <a:ext cx="25574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a:solidFill>
                  <a:srgbClr val="000000"/>
                </a:solidFill>
                <a:latin typeface="Tahoma" panose="020B0604030504040204" pitchFamily="34" charset="0"/>
              </a:rPr>
              <a:t>Disl. Tot. = 30</a:t>
            </a:r>
          </a:p>
        </p:txBody>
      </p:sp>
      <p:sp>
        <p:nvSpPr>
          <p:cNvPr id="205838" name="Text Box 14"/>
          <p:cNvSpPr txBox="1">
            <a:spLocks noChangeArrowheads="1"/>
          </p:cNvSpPr>
          <p:nvPr/>
        </p:nvSpPr>
        <p:spPr bwMode="auto">
          <a:xfrm rot="16200000">
            <a:off x="-379412" y="3951287"/>
            <a:ext cx="187325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sz="2000">
                <a:effectLst>
                  <a:outerShdw blurRad="38100" dist="38100" dir="2700000" algn="tl">
                    <a:srgbClr val="DDDDDD"/>
                  </a:outerShdw>
                </a:effectLst>
                <a:latin typeface="Tahoma" charset="0"/>
                <a:ea typeface="ＭＳ Ｐゴシック" charset="-128"/>
                <a:cs typeface="ＭＳ Ｐゴシック" charset="-128"/>
              </a:rPr>
              <a:t>Sill./sec.</a:t>
            </a:r>
          </a:p>
        </p:txBody>
      </p:sp>
      <p:grpSp>
        <p:nvGrpSpPr>
          <p:cNvPr id="3" name="Group 43"/>
          <p:cNvGrpSpPr>
            <a:grpSpLocks/>
          </p:cNvGrpSpPr>
          <p:nvPr/>
        </p:nvGrpSpPr>
        <p:grpSpPr bwMode="auto">
          <a:xfrm>
            <a:off x="1187450" y="2781300"/>
            <a:ext cx="5400675" cy="2592388"/>
            <a:chOff x="703" y="1752"/>
            <a:chExt cx="3402" cy="1633"/>
          </a:xfrm>
        </p:grpSpPr>
        <p:sp>
          <p:nvSpPr>
            <p:cNvPr id="44043" name="Line 26"/>
            <p:cNvSpPr>
              <a:spLocks noChangeShapeType="1"/>
            </p:cNvSpPr>
            <p:nvPr/>
          </p:nvSpPr>
          <p:spPr bwMode="auto">
            <a:xfrm>
              <a:off x="1020" y="2886"/>
              <a:ext cx="0" cy="499"/>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4" name="Line 27"/>
            <p:cNvSpPr>
              <a:spLocks noChangeShapeType="1"/>
            </p:cNvSpPr>
            <p:nvPr/>
          </p:nvSpPr>
          <p:spPr bwMode="auto">
            <a:xfrm>
              <a:off x="1474" y="2568"/>
              <a:ext cx="0" cy="681"/>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5" name="Line 28"/>
            <p:cNvSpPr>
              <a:spLocks noChangeShapeType="1"/>
            </p:cNvSpPr>
            <p:nvPr/>
          </p:nvSpPr>
          <p:spPr bwMode="auto">
            <a:xfrm>
              <a:off x="1927" y="2478"/>
              <a:ext cx="0" cy="680"/>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6" name="Line 29"/>
            <p:cNvSpPr>
              <a:spLocks noChangeShapeType="1"/>
            </p:cNvSpPr>
            <p:nvPr/>
          </p:nvSpPr>
          <p:spPr bwMode="auto">
            <a:xfrm>
              <a:off x="3288" y="1933"/>
              <a:ext cx="0" cy="907"/>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7" name="Line 30"/>
            <p:cNvSpPr>
              <a:spLocks noChangeShapeType="1"/>
            </p:cNvSpPr>
            <p:nvPr/>
          </p:nvSpPr>
          <p:spPr bwMode="auto">
            <a:xfrm>
              <a:off x="2835" y="2160"/>
              <a:ext cx="0" cy="862"/>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8" name="Line 31"/>
            <p:cNvSpPr>
              <a:spLocks noChangeShapeType="1"/>
            </p:cNvSpPr>
            <p:nvPr/>
          </p:nvSpPr>
          <p:spPr bwMode="auto">
            <a:xfrm>
              <a:off x="2381" y="2296"/>
              <a:ext cx="0" cy="772"/>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44049" name="Line 32"/>
            <p:cNvSpPr>
              <a:spLocks noChangeShapeType="1"/>
            </p:cNvSpPr>
            <p:nvPr/>
          </p:nvSpPr>
          <p:spPr bwMode="auto">
            <a:xfrm>
              <a:off x="3742" y="1752"/>
              <a:ext cx="0" cy="998"/>
            </a:xfrm>
            <a:prstGeom prst="line">
              <a:avLst/>
            </a:prstGeom>
            <a:noFill/>
            <a:ln w="25400">
              <a:solidFill>
                <a:schemeClr val="accent2"/>
              </a:solidFill>
              <a:round/>
              <a:headEnd type="triangle" w="lg" len="lg"/>
              <a:tailEnd type="triangle" w="lg" len="lg"/>
            </a:ln>
            <a:extLst>
              <a:ext uri="{909E8E84-426E-40DD-AFC4-6F175D3DCCD1}">
                <a14:hiddenFill xmlns="" xmlns:a14="http://schemas.microsoft.com/office/drawing/2010/main">
                  <a:noFill/>
                </a14:hiddenFill>
              </a:ext>
            </a:extLst>
          </p:spPr>
          <p:txBody>
            <a:bodyPr wrap="none" anchor="ctr"/>
            <a:lstStyle/>
            <a:p>
              <a:endParaRPr lang="it-IT"/>
            </a:p>
          </p:txBody>
        </p:sp>
        <p:sp>
          <p:nvSpPr>
            <p:cNvPr id="205857" name="Text Box 33"/>
            <p:cNvSpPr txBox="1">
              <a:spLocks noChangeArrowheads="1"/>
            </p:cNvSpPr>
            <p:nvPr/>
          </p:nvSpPr>
          <p:spPr bwMode="auto">
            <a:xfrm>
              <a:off x="703" y="3022"/>
              <a:ext cx="681" cy="192"/>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sz="1400">
                  <a:solidFill>
                    <a:srgbClr val="0066FF"/>
                  </a:solidFill>
                  <a:effectLst>
                    <a:outerShdw blurRad="38100" dist="38100" dir="2700000" algn="tl">
                      <a:srgbClr val="DDDDDD"/>
                    </a:outerShdw>
                  </a:effectLst>
                  <a:latin typeface="Calibri" charset="0"/>
                  <a:ea typeface="ＭＳ Ｐゴシック" charset="-128"/>
                  <a:cs typeface="ＭＳ Ｐゴシック" charset="-128"/>
                </a:rPr>
                <a:t>1,57</a:t>
              </a:r>
            </a:p>
          </p:txBody>
        </p:sp>
        <p:sp>
          <p:nvSpPr>
            <p:cNvPr id="205858" name="Text Box 34"/>
            <p:cNvSpPr txBox="1">
              <a:spLocks noChangeArrowheads="1"/>
            </p:cNvSpPr>
            <p:nvPr/>
          </p:nvSpPr>
          <p:spPr bwMode="auto">
            <a:xfrm>
              <a:off x="2517" y="2478"/>
              <a:ext cx="681" cy="192"/>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sz="1400">
                  <a:solidFill>
                    <a:srgbClr val="0066FF"/>
                  </a:solidFill>
                  <a:effectLst>
                    <a:outerShdw blurRad="38100" dist="38100" dir="2700000" algn="tl">
                      <a:srgbClr val="DDDDDD"/>
                    </a:outerShdw>
                  </a:effectLst>
                  <a:latin typeface="Calibri" charset="0"/>
                  <a:ea typeface="ＭＳ Ｐゴシック" charset="-128"/>
                  <a:cs typeface="ＭＳ Ｐゴシック" charset="-128"/>
                </a:rPr>
                <a:t>2,64</a:t>
              </a:r>
            </a:p>
          </p:txBody>
        </p:sp>
        <p:sp>
          <p:nvSpPr>
            <p:cNvPr id="205859" name="Text Box 35"/>
            <p:cNvSpPr txBox="1">
              <a:spLocks noChangeArrowheads="1"/>
            </p:cNvSpPr>
            <p:nvPr/>
          </p:nvSpPr>
          <p:spPr bwMode="auto">
            <a:xfrm>
              <a:off x="3424" y="2205"/>
              <a:ext cx="681" cy="192"/>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sz="1400">
                  <a:solidFill>
                    <a:srgbClr val="0066FF"/>
                  </a:solidFill>
                  <a:effectLst>
                    <a:outerShdw blurRad="38100" dist="38100" dir="2700000" algn="tl">
                      <a:srgbClr val="DDDDDD"/>
                    </a:outerShdw>
                  </a:effectLst>
                  <a:latin typeface="Calibri" charset="0"/>
                  <a:ea typeface="ＭＳ Ｐゴシック" charset="-128"/>
                  <a:cs typeface="ＭＳ Ｐゴシック" charset="-128"/>
                </a:rPr>
                <a:t>3,05</a:t>
              </a:r>
            </a:p>
          </p:txBody>
        </p:sp>
      </p:grpSp>
    </p:spTree>
    <p:extLst>
      <p:ext uri="{BB962C8B-B14F-4D97-AF65-F5344CB8AC3E}">
        <p14:creationId xmlns="" xmlns:p14="http://schemas.microsoft.com/office/powerpoint/2010/main" val="4144341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QUANDO OSSERVIAMO DELLE DIFFICOLTA’</a:t>
            </a:r>
            <a:endParaRPr lang="it-IT" dirty="0"/>
          </a:p>
        </p:txBody>
      </p:sp>
      <p:sp>
        <p:nvSpPr>
          <p:cNvPr id="4" name="Rettangolo 3"/>
          <p:cNvSpPr/>
          <p:nvPr/>
        </p:nvSpPr>
        <p:spPr>
          <a:xfrm>
            <a:off x="611560" y="1916832"/>
            <a:ext cx="7704856" cy="3000821"/>
          </a:xfrm>
          <a:prstGeom prst="rect">
            <a:avLst/>
          </a:prstGeom>
        </p:spPr>
        <p:txBody>
          <a:bodyPr wrap="square">
            <a:spAutoFit/>
          </a:bodyPr>
          <a:lstStyle/>
          <a:p>
            <a:pPr>
              <a:lnSpc>
                <a:spcPct val="150000"/>
              </a:lnSpc>
            </a:pPr>
            <a:r>
              <a:rPr lang="it-IT" dirty="0" smtClean="0"/>
              <a:t>La scuola </a:t>
            </a:r>
            <a:r>
              <a:rPr lang="it-IT" u="sng" dirty="0" smtClean="0"/>
              <a:t>deve</a:t>
            </a:r>
            <a:r>
              <a:rPr lang="it-IT" dirty="0" smtClean="0"/>
              <a:t>:</a:t>
            </a:r>
          </a:p>
          <a:p>
            <a:pPr>
              <a:lnSpc>
                <a:spcPct val="150000"/>
              </a:lnSpc>
            </a:pPr>
            <a:endParaRPr lang="it-IT" dirty="0" smtClean="0"/>
          </a:p>
          <a:p>
            <a:pPr>
              <a:lnSpc>
                <a:spcPct val="150000"/>
              </a:lnSpc>
            </a:pPr>
            <a:r>
              <a:rPr lang="it-IT" dirty="0" smtClean="0"/>
              <a:t>Prevedere attività di formazione per il personale docente</a:t>
            </a:r>
            <a:endParaRPr lang="it-IT" b="1" dirty="0" smtClean="0">
              <a:solidFill>
                <a:srgbClr val="FF0000"/>
              </a:solidFill>
              <a:effectLst>
                <a:outerShdw blurRad="38100" dist="38100" dir="2700000" algn="tl">
                  <a:srgbClr val="000000">
                    <a:alpha val="43137"/>
                  </a:srgbClr>
                </a:outerShdw>
              </a:effectLst>
            </a:endParaRPr>
          </a:p>
          <a:p>
            <a:pPr>
              <a:lnSpc>
                <a:spcPct val="150000"/>
              </a:lnSpc>
            </a:pPr>
            <a:r>
              <a:rPr lang="it-IT" dirty="0" smtClean="0"/>
              <a:t>Individuare i soggetti a rischio DSA</a:t>
            </a:r>
          </a:p>
          <a:p>
            <a:pPr>
              <a:lnSpc>
                <a:spcPct val="150000"/>
              </a:lnSpc>
            </a:pPr>
            <a:r>
              <a:rPr lang="it-IT" dirty="0" smtClean="0"/>
              <a:t>Utilizzare una didattica individualizzata e flessibile con il soggetto DSA e individuare gli strumenti compensativi volti a favorire l’ apprendimento</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cosa si fa riferimento…</a:t>
            </a:r>
            <a:endParaRPr lang="it-IT" dirty="0"/>
          </a:p>
        </p:txBody>
      </p:sp>
      <p:sp>
        <p:nvSpPr>
          <p:cNvPr id="3" name="Segnaposto contenuto 2"/>
          <p:cNvSpPr>
            <a:spLocks noGrp="1"/>
          </p:cNvSpPr>
          <p:nvPr>
            <p:ph sz="quarter" idx="1"/>
          </p:nvPr>
        </p:nvSpPr>
        <p:spPr/>
        <p:txBody>
          <a:bodyPr>
            <a:normAutofit lnSpcReduction="10000"/>
          </a:bodyPr>
          <a:lstStyle/>
          <a:p>
            <a:r>
              <a:rPr lang="it-IT" dirty="0"/>
              <a:t>LEGGE 8 ottobre 2010 , n. 170 </a:t>
            </a:r>
            <a:endParaRPr lang="it-IT" dirty="0" smtClean="0"/>
          </a:p>
          <a:p>
            <a:pPr marL="0" indent="0">
              <a:buNone/>
            </a:pPr>
            <a:r>
              <a:rPr lang="it-IT" sz="1400" i="1" dirty="0" smtClean="0"/>
              <a:t>Nuove </a:t>
            </a:r>
            <a:r>
              <a:rPr lang="it-IT" sz="1400" i="1" dirty="0"/>
              <a:t>norme in materia di disturbi specifici di apprendimento in ambito </a:t>
            </a:r>
            <a:r>
              <a:rPr lang="it-IT" sz="1400" i="1" dirty="0" smtClean="0"/>
              <a:t>scolastico</a:t>
            </a:r>
          </a:p>
          <a:p>
            <a:pPr marL="0" indent="0">
              <a:buNone/>
            </a:pPr>
            <a:r>
              <a:rPr lang="it-IT" dirty="0" smtClean="0">
                <a:hlinkClick r:id="rId2"/>
              </a:rPr>
              <a:t>http</a:t>
            </a:r>
            <a:r>
              <a:rPr lang="it-IT" dirty="0">
                <a:hlinkClick r:id="rId2"/>
              </a:rPr>
              <a:t>://</a:t>
            </a:r>
            <a:r>
              <a:rPr lang="it-IT" dirty="0" smtClean="0">
                <a:hlinkClick r:id="rId2"/>
              </a:rPr>
              <a:t>www.istruzione.it/esame_di_stato/Primo_Ciclo/normativa/allegati/legge170_10.pdf</a:t>
            </a:r>
            <a:endParaRPr lang="it-IT" dirty="0" smtClean="0"/>
          </a:p>
          <a:p>
            <a:pPr marL="0" indent="0">
              <a:buNone/>
            </a:pPr>
            <a:endParaRPr lang="it-IT" dirty="0" smtClean="0"/>
          </a:p>
          <a:p>
            <a:pPr marL="0" indent="0">
              <a:buNone/>
            </a:pPr>
            <a:r>
              <a:rPr lang="it-IT" dirty="0" err="1"/>
              <a:t>Consensus</a:t>
            </a:r>
            <a:r>
              <a:rPr lang="it-IT" dirty="0"/>
              <a:t> Conference Disturbi Specifici di apprendimento Roma, 6-7 Dicembre 2010</a:t>
            </a:r>
          </a:p>
          <a:p>
            <a:pPr marL="0" indent="0">
              <a:buNone/>
            </a:pPr>
            <a:endParaRPr lang="it-IT" dirty="0"/>
          </a:p>
          <a:p>
            <a:pPr marL="0" indent="0">
              <a:buNone/>
            </a:pPr>
            <a:r>
              <a:rPr lang="it-IT" dirty="0" smtClean="0"/>
              <a:t>Raccomandazioni cliniche sui DSA 1 febbraio 2011</a:t>
            </a:r>
            <a:endParaRPr lang="it-IT" dirty="0"/>
          </a:p>
          <a:p>
            <a:pPr marL="0" indent="0">
              <a:buNone/>
            </a:pPr>
            <a:endParaRPr lang="it-IT" dirty="0" smtClean="0"/>
          </a:p>
          <a:p>
            <a:pPr marL="0" indent="0">
              <a:buNone/>
            </a:pPr>
            <a:r>
              <a:rPr lang="it-IT" dirty="0" smtClean="0"/>
              <a:t>Legge Regionale 19 novembre 2012</a:t>
            </a:r>
          </a:p>
          <a:p>
            <a:pPr marL="0" indent="0">
              <a:buNone/>
            </a:pPr>
            <a:endParaRPr lang="it-IT" dirty="0" smtClean="0"/>
          </a:p>
          <a:p>
            <a:pPr marL="0" indent="0">
              <a:buNone/>
            </a:pPr>
            <a:endParaRPr lang="it-IT" dirty="0"/>
          </a:p>
        </p:txBody>
      </p:sp>
    </p:spTree>
    <p:extLst>
      <p:ext uri="{BB962C8B-B14F-4D97-AF65-F5344CB8AC3E}">
        <p14:creationId xmlns="" xmlns:p14="http://schemas.microsoft.com/office/powerpoint/2010/main" val="1237651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Come gestire la comunicazione al genitore</a:t>
            </a:r>
            <a:endParaRPr lang="en-GB" dirty="0"/>
          </a:p>
        </p:txBody>
      </p:sp>
      <p:sp>
        <p:nvSpPr>
          <p:cNvPr id="3" name="Segnaposto contenuto 2"/>
          <p:cNvSpPr>
            <a:spLocks noGrp="1"/>
          </p:cNvSpPr>
          <p:nvPr>
            <p:ph sz="quarter" idx="1"/>
          </p:nvPr>
        </p:nvSpPr>
        <p:spPr/>
        <p:txBody>
          <a:bodyPr/>
          <a:lstStyle/>
          <a:p>
            <a:r>
              <a:rPr lang="it-IT" dirty="0" smtClean="0"/>
              <a:t>Osservazione prolungata</a:t>
            </a:r>
          </a:p>
          <a:p>
            <a:r>
              <a:rPr lang="it-IT" dirty="0" smtClean="0"/>
              <a:t>Si espongono le osservazioni portando prove concrete </a:t>
            </a:r>
          </a:p>
          <a:p>
            <a:r>
              <a:rPr lang="it-IT" dirty="0" smtClean="0"/>
              <a:t>Si dice qual’ è l’ ipotesi dell’ insegnante rammentando l’ importanza e </a:t>
            </a:r>
            <a:r>
              <a:rPr lang="it-IT" dirty="0"/>
              <a:t>i benefici </a:t>
            </a:r>
            <a:r>
              <a:rPr lang="it-IT" dirty="0" smtClean="0"/>
              <a:t>di una valutazione precoce e DANDO SPIEGAZIONI su che cos’è un DSA.</a:t>
            </a:r>
          </a:p>
          <a:p>
            <a:r>
              <a:rPr lang="it-IT" dirty="0" smtClean="0"/>
              <a:t>Si indica la strada da seguire….</a:t>
            </a:r>
          </a:p>
          <a:p>
            <a:pPr marL="0" indent="0" algn="r">
              <a:buNone/>
            </a:pPr>
            <a:r>
              <a:rPr lang="it-IT" dirty="0" smtClean="0"/>
              <a:t>….rendendola più prevedibile possibile!</a:t>
            </a:r>
            <a:endParaRPr lang="it-IT" dirty="0"/>
          </a:p>
        </p:txBody>
      </p:sp>
    </p:spTree>
    <p:extLst>
      <p:ext uri="{BB962C8B-B14F-4D97-AF65-F5344CB8AC3E}">
        <p14:creationId xmlns="" xmlns:p14="http://schemas.microsoft.com/office/powerpoint/2010/main" val="2643579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437776" y="2060848"/>
            <a:ext cx="7467600" cy="5493224"/>
          </a:xfrm>
        </p:spPr>
        <p:txBody>
          <a:bodyPr/>
          <a:lstStyle/>
          <a:p>
            <a:pPr algn="ctr"/>
            <a:r>
              <a:rPr lang="it-IT" dirty="0" smtClean="0"/>
              <a:t>U.M.E.E. territoriale</a:t>
            </a:r>
            <a:endParaRPr lang="en-GB" dirty="0"/>
          </a:p>
        </p:txBody>
      </p:sp>
      <p:cxnSp>
        <p:nvCxnSpPr>
          <p:cNvPr id="5" name="Connettore 2 4"/>
          <p:cNvCxnSpPr/>
          <p:nvPr/>
        </p:nvCxnSpPr>
        <p:spPr>
          <a:xfrm flipH="1">
            <a:off x="1799859" y="2528900"/>
            <a:ext cx="172819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5093168" y="2519780"/>
            <a:ext cx="1783088"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539552" y="3104964"/>
            <a:ext cx="317869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ASCOLI PICENO</a:t>
            </a:r>
          </a:p>
        </p:txBody>
      </p:sp>
      <p:sp>
        <p:nvSpPr>
          <p:cNvPr id="10" name="Rettangolo 9"/>
          <p:cNvSpPr/>
          <p:nvPr/>
        </p:nvSpPr>
        <p:spPr>
          <a:xfrm>
            <a:off x="5184068" y="3104964"/>
            <a:ext cx="33843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SAN BENEDETTO DEL TRONTO</a:t>
            </a:r>
          </a:p>
        </p:txBody>
      </p:sp>
      <p:sp>
        <p:nvSpPr>
          <p:cNvPr id="14" name="CasellaDiTesto 13"/>
          <p:cNvSpPr txBox="1"/>
          <p:nvPr/>
        </p:nvSpPr>
        <p:spPr>
          <a:xfrm>
            <a:off x="3052518" y="479733"/>
            <a:ext cx="2238113" cy="369332"/>
          </a:xfrm>
          <a:prstGeom prst="rect">
            <a:avLst/>
          </a:prstGeom>
          <a:noFill/>
        </p:spPr>
        <p:txBody>
          <a:bodyPr wrap="none" rtlCol="0">
            <a:spAutoFit/>
          </a:bodyPr>
          <a:lstStyle/>
          <a:p>
            <a:r>
              <a:rPr lang="it-IT" dirty="0" smtClean="0"/>
              <a:t>MEDICO DI BASE</a:t>
            </a:r>
            <a:endParaRPr lang="en-GB" dirty="0"/>
          </a:p>
        </p:txBody>
      </p:sp>
      <p:sp>
        <p:nvSpPr>
          <p:cNvPr id="15" name="CasellaDiTesto 14"/>
          <p:cNvSpPr txBox="1"/>
          <p:nvPr/>
        </p:nvSpPr>
        <p:spPr>
          <a:xfrm>
            <a:off x="3825166" y="1340768"/>
            <a:ext cx="692818" cy="369332"/>
          </a:xfrm>
          <a:prstGeom prst="rect">
            <a:avLst/>
          </a:prstGeom>
          <a:noFill/>
        </p:spPr>
        <p:txBody>
          <a:bodyPr wrap="none" rtlCol="0">
            <a:spAutoFit/>
          </a:bodyPr>
          <a:lstStyle/>
          <a:p>
            <a:r>
              <a:rPr lang="it-IT" dirty="0" smtClean="0"/>
              <a:t>CUP</a:t>
            </a:r>
            <a:endParaRPr lang="en-GB" dirty="0"/>
          </a:p>
        </p:txBody>
      </p:sp>
      <p:sp>
        <p:nvSpPr>
          <p:cNvPr id="16" name="CasellaDiTesto 15"/>
          <p:cNvSpPr txBox="1"/>
          <p:nvPr/>
        </p:nvSpPr>
        <p:spPr>
          <a:xfrm>
            <a:off x="3227217" y="4391816"/>
            <a:ext cx="2581533" cy="1200329"/>
          </a:xfrm>
          <a:prstGeom prst="rect">
            <a:avLst/>
          </a:prstGeom>
          <a:noFill/>
        </p:spPr>
        <p:txBody>
          <a:bodyPr wrap="square" rtlCol="0" anchor="ctr">
            <a:spAutoFit/>
          </a:bodyPr>
          <a:lstStyle/>
          <a:p>
            <a:pPr algn="ctr"/>
            <a:r>
              <a:rPr lang="it-IT" dirty="0" smtClean="0"/>
              <a:t>NEUROPSICHIATRA</a:t>
            </a:r>
          </a:p>
          <a:p>
            <a:pPr algn="ctr"/>
            <a:r>
              <a:rPr lang="it-IT" dirty="0" smtClean="0"/>
              <a:t>PSICOLOGA</a:t>
            </a:r>
          </a:p>
          <a:p>
            <a:pPr algn="ctr"/>
            <a:r>
              <a:rPr lang="it-IT" dirty="0" smtClean="0"/>
              <a:t>LOGOPEDISTA</a:t>
            </a:r>
          </a:p>
          <a:p>
            <a:pPr algn="ctr"/>
            <a:r>
              <a:rPr lang="it-IT" dirty="0" smtClean="0"/>
              <a:t>PSICOMOTRICISTA</a:t>
            </a:r>
          </a:p>
        </p:txBody>
      </p:sp>
      <p:sp>
        <p:nvSpPr>
          <p:cNvPr id="17" name="Rettangolo 16"/>
          <p:cNvSpPr/>
          <p:nvPr/>
        </p:nvSpPr>
        <p:spPr>
          <a:xfrm>
            <a:off x="2051720" y="5950705"/>
            <a:ext cx="482453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CERTIFICAZIONE</a:t>
            </a:r>
            <a:endParaRPr lang="en-GB" dirty="0"/>
          </a:p>
        </p:txBody>
      </p:sp>
      <p:sp>
        <p:nvSpPr>
          <p:cNvPr id="18" name="Ovale 17"/>
          <p:cNvSpPr/>
          <p:nvPr/>
        </p:nvSpPr>
        <p:spPr>
          <a:xfrm>
            <a:off x="428672" y="388882"/>
            <a:ext cx="1613944" cy="107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1</a:t>
            </a:r>
            <a:endParaRPr lang="en-GB" dirty="0"/>
          </a:p>
        </p:txBody>
      </p:sp>
    </p:spTree>
    <p:extLst>
      <p:ext uri="{BB962C8B-B14F-4D97-AF65-F5344CB8AC3E}">
        <p14:creationId xmlns="" xmlns:p14="http://schemas.microsoft.com/office/powerpoint/2010/main" val="2147286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p:cNvSpPr/>
          <p:nvPr/>
        </p:nvSpPr>
        <p:spPr>
          <a:xfrm>
            <a:off x="251520" y="332656"/>
            <a:ext cx="1613944" cy="107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2</a:t>
            </a:r>
            <a:endParaRPr lang="en-GB" dirty="0"/>
          </a:p>
        </p:txBody>
      </p:sp>
      <p:sp>
        <p:nvSpPr>
          <p:cNvPr id="6" name="Rettangolo 5"/>
          <p:cNvSpPr/>
          <p:nvPr/>
        </p:nvSpPr>
        <p:spPr>
          <a:xfrm>
            <a:off x="2411759" y="332656"/>
            <a:ext cx="410445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STRUTTURE ACCREDITATE </a:t>
            </a:r>
          </a:p>
        </p:txBody>
      </p:sp>
      <p:pic>
        <p:nvPicPr>
          <p:cNvPr id="3" name="Immagin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1484784"/>
            <a:ext cx="7752881" cy="5200612"/>
          </a:xfrm>
          <a:prstGeom prst="rect">
            <a:avLst/>
          </a:prstGeom>
        </p:spPr>
      </p:pic>
    </p:spTree>
    <p:extLst>
      <p:ext uri="{BB962C8B-B14F-4D97-AF65-F5344CB8AC3E}">
        <p14:creationId xmlns="" xmlns:p14="http://schemas.microsoft.com/office/powerpoint/2010/main" val="4188056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251520" y="332656"/>
            <a:ext cx="1613944" cy="107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endParaRPr lang="en-GB" dirty="0"/>
          </a:p>
        </p:txBody>
      </p:sp>
      <p:sp>
        <p:nvSpPr>
          <p:cNvPr id="5" name="Rettangolo 4"/>
          <p:cNvSpPr/>
          <p:nvPr/>
        </p:nvSpPr>
        <p:spPr>
          <a:xfrm>
            <a:off x="2123728" y="943244"/>
            <a:ext cx="48965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PRIVATI</a:t>
            </a:r>
            <a:endParaRPr lang="en-GB" dirty="0"/>
          </a:p>
        </p:txBody>
      </p:sp>
      <p:cxnSp>
        <p:nvCxnSpPr>
          <p:cNvPr id="7" name="Connettore 2 6"/>
          <p:cNvCxnSpPr/>
          <p:nvPr/>
        </p:nvCxnSpPr>
        <p:spPr>
          <a:xfrm>
            <a:off x="4572000" y="2060848"/>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1187624" y="2924944"/>
            <a:ext cx="6989414" cy="646331"/>
          </a:xfrm>
          <a:prstGeom prst="rect">
            <a:avLst/>
          </a:prstGeom>
          <a:noFill/>
        </p:spPr>
        <p:txBody>
          <a:bodyPr wrap="none" rtlCol="0">
            <a:spAutoFit/>
          </a:bodyPr>
          <a:lstStyle/>
          <a:p>
            <a:pPr algn="ctr"/>
            <a:r>
              <a:rPr lang="it-IT" dirty="0" smtClean="0"/>
              <a:t>LA SCUOLA è TENUTA A TENERNE CONTO IN ATTESA </a:t>
            </a:r>
          </a:p>
          <a:p>
            <a:pPr algn="ctr"/>
            <a:r>
              <a:rPr lang="it-IT" dirty="0" smtClean="0"/>
              <a:t>CHE ARRIVI UNA CERTICAZIONE DELL’ ENTE PUBBLICO</a:t>
            </a:r>
            <a:endParaRPr lang="en-GB" dirty="0"/>
          </a:p>
        </p:txBody>
      </p:sp>
    </p:spTree>
    <p:extLst>
      <p:ext uri="{BB962C8B-B14F-4D97-AF65-F5344CB8AC3E}">
        <p14:creationId xmlns="" xmlns:p14="http://schemas.microsoft.com/office/powerpoint/2010/main" val="98426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14400" y="1114425"/>
            <a:ext cx="7315200" cy="46291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556792"/>
            <a:ext cx="8496944" cy="3693319"/>
          </a:xfrm>
          <a:prstGeom prst="rect">
            <a:avLst/>
          </a:prstGeom>
        </p:spPr>
        <p:txBody>
          <a:bodyPr wrap="square">
            <a:spAutoFit/>
          </a:bodyPr>
          <a:lstStyle/>
          <a:p>
            <a:pPr algn="ctr"/>
            <a:r>
              <a:rPr lang="it-IT" b="1" dirty="0" smtClean="0"/>
              <a:t>ALLA SCUOLA DELL’ INFANZIA</a:t>
            </a:r>
          </a:p>
          <a:p>
            <a:pPr algn="ctr"/>
            <a:endParaRPr lang="it-IT" b="1" dirty="0" smtClean="0"/>
          </a:p>
          <a:p>
            <a:pPr algn="ctr"/>
            <a:endParaRPr lang="it-IT" b="1" dirty="0" smtClean="0"/>
          </a:p>
          <a:p>
            <a:pPr algn="ctr"/>
            <a:endParaRPr lang="it-IT" b="1" dirty="0" smtClean="0"/>
          </a:p>
          <a:p>
            <a:pPr algn="ctr"/>
            <a:endParaRPr lang="it-IT" b="1" dirty="0" smtClean="0"/>
          </a:p>
          <a:p>
            <a:pPr algn="ctr"/>
            <a:endParaRPr lang="it-IT" b="1" dirty="0" smtClean="0"/>
          </a:p>
          <a:p>
            <a:pPr algn="ctr"/>
            <a:endParaRPr lang="it-IT" b="1" dirty="0" smtClean="0"/>
          </a:p>
          <a:p>
            <a:pPr algn="ctr"/>
            <a:endParaRPr lang="it-IT" b="1" dirty="0" smtClean="0"/>
          </a:p>
          <a:p>
            <a:pPr algn="ctr"/>
            <a:endParaRPr lang="it-IT" b="1" dirty="0" smtClean="0"/>
          </a:p>
          <a:p>
            <a:pPr algn="ctr"/>
            <a:r>
              <a:rPr lang="it-IT" b="1" dirty="0" smtClean="0"/>
              <a:t>NON BISOGNA INSEGNARE A LEGGERE E A </a:t>
            </a:r>
            <a:r>
              <a:rPr lang="it-IT" b="1" dirty="0" err="1" smtClean="0"/>
              <a:t>SCRIVERE…</a:t>
            </a:r>
            <a:endParaRPr lang="it-IT" b="1" dirty="0" smtClean="0"/>
          </a:p>
          <a:p>
            <a:pPr algn="ctr"/>
            <a:endParaRPr lang="it-IT" b="1" dirty="0" smtClean="0"/>
          </a:p>
          <a:p>
            <a:pPr algn="ctr"/>
            <a:r>
              <a:rPr lang="it-IT" b="1" dirty="0" smtClean="0"/>
              <a:t>MA LAVORARE SU CIO’ CHE SERVE PER IMPARARE A LEGGERE E A SCRIVERE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QUANDO UN BAMBINO E’ PRONTO PER IMPARARE A LEGGERE E SCRIVERE?</a:t>
            </a:r>
            <a:endParaRPr lang="it-IT" dirty="0"/>
          </a:p>
        </p:txBody>
      </p:sp>
      <p:sp>
        <p:nvSpPr>
          <p:cNvPr id="4" name="Segnaposto testo 3"/>
          <p:cNvSpPr>
            <a:spLocks noGrp="1"/>
          </p:cNvSpPr>
          <p:nvPr>
            <p:ph type="body" sz="half" idx="2"/>
          </p:nvPr>
        </p:nvSpPr>
        <p:spPr/>
        <p:txBody>
          <a:bodyPr/>
          <a:lstStyle/>
          <a:p>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457200" y="764704"/>
            <a:ext cx="8003232" cy="5709248"/>
          </a:xfrm>
        </p:spPr>
        <p:txBody>
          <a:bodyPr>
            <a:normAutofit/>
          </a:bodyPr>
          <a:lstStyle/>
          <a:p>
            <a:pPr marL="0" indent="0" algn="just">
              <a:buNone/>
            </a:pPr>
            <a:r>
              <a:rPr lang="it-IT" dirty="0" smtClean="0"/>
              <a:t> B. </a:t>
            </a:r>
            <a:r>
              <a:rPr lang="it-IT" dirty="0" smtClean="0">
                <a:solidFill>
                  <a:srgbClr val="FF0000"/>
                </a:solidFill>
              </a:rPr>
              <a:t>Il </a:t>
            </a:r>
            <a:r>
              <a:rPr lang="it-IT" dirty="0">
                <a:solidFill>
                  <a:srgbClr val="FF0000"/>
                </a:solidFill>
              </a:rPr>
              <a:t>livello raggiunto </a:t>
            </a:r>
            <a:r>
              <a:rPr lang="it-IT" dirty="0"/>
              <a:t>nelle abilità scolastiche carenti è </a:t>
            </a:r>
            <a:r>
              <a:rPr lang="it-IT" dirty="0" smtClean="0">
                <a:solidFill>
                  <a:srgbClr val="FF0000"/>
                </a:solidFill>
              </a:rPr>
              <a:t>al di </a:t>
            </a:r>
            <a:r>
              <a:rPr lang="it-IT" dirty="0">
                <a:solidFill>
                  <a:srgbClr val="FF0000"/>
                </a:solidFill>
              </a:rPr>
              <a:t>sotto di quello che ci si aspetta data l’età cronologica</a:t>
            </a:r>
            <a:r>
              <a:rPr lang="it-IT" dirty="0"/>
              <a:t>, </a:t>
            </a:r>
            <a:r>
              <a:rPr lang="it-IT" dirty="0" smtClean="0"/>
              <a:t>e interferisce </a:t>
            </a:r>
            <a:r>
              <a:rPr lang="it-IT" dirty="0"/>
              <a:t>in modo significativo con </a:t>
            </a:r>
            <a:r>
              <a:rPr lang="it-IT" dirty="0" smtClean="0"/>
              <a:t>prestazioni scolastiche </a:t>
            </a:r>
            <a:r>
              <a:rPr lang="it-IT" dirty="0"/>
              <a:t>o di vita quotidiana, così come indicato </a:t>
            </a:r>
            <a:r>
              <a:rPr lang="it-IT" dirty="0" smtClean="0"/>
              <a:t>da misure </a:t>
            </a:r>
            <a:r>
              <a:rPr lang="it-IT" dirty="0"/>
              <a:t>standardizzate dell’apprendimento e da </a:t>
            </a:r>
            <a:r>
              <a:rPr lang="it-IT" dirty="0" smtClean="0"/>
              <a:t>una completa </a:t>
            </a:r>
            <a:r>
              <a:rPr lang="it-IT" dirty="0"/>
              <a:t>valutazione clinica. </a:t>
            </a:r>
            <a:endParaRPr lang="it-IT" dirty="0" smtClean="0"/>
          </a:p>
          <a:p>
            <a:pPr marL="0" indent="0" algn="just">
              <a:buNone/>
            </a:pPr>
            <a:endParaRPr lang="it-IT" dirty="0" smtClean="0"/>
          </a:p>
        </p:txBody>
      </p:sp>
      <p:grpSp>
        <p:nvGrpSpPr>
          <p:cNvPr id="9" name="Gruppo 13"/>
          <p:cNvGrpSpPr>
            <a:grpSpLocks/>
          </p:cNvGrpSpPr>
          <p:nvPr/>
        </p:nvGrpSpPr>
        <p:grpSpPr bwMode="auto">
          <a:xfrm>
            <a:off x="395536" y="2420888"/>
            <a:ext cx="8229600" cy="3536950"/>
            <a:chOff x="0" y="44450"/>
            <a:chExt cx="9144000" cy="3536950"/>
          </a:xfrm>
        </p:grpSpPr>
        <p:pic>
          <p:nvPicPr>
            <p:cNvPr id="10" name="Picture 2" descr="pag1"/>
            <p:cNvPicPr>
              <a:picLocks noChangeAspect="1" noChangeArrowheads="1"/>
            </p:cNvPicPr>
            <p:nvPr/>
          </p:nvPicPr>
          <p:blipFill>
            <a:blip r:embed="rId2" cstate="print">
              <a:extLst>
                <a:ext uri="{28A0092B-C50C-407E-A947-70E740481C1C}">
                  <a14:useLocalDpi xmlns="" xmlns:a14="http://schemas.microsoft.com/office/drawing/2010/main" val="0"/>
                </a:ext>
              </a:extLst>
            </a:blip>
            <a:srcRect b="60706"/>
            <a:stretch>
              <a:fillRect/>
            </a:stretch>
          </p:blipFill>
          <p:spPr bwMode="auto">
            <a:xfrm>
              <a:off x="0" y="44450"/>
              <a:ext cx="91440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Ovale 10"/>
            <p:cNvSpPr>
              <a:spLocks noChangeArrowheads="1"/>
            </p:cNvSpPr>
            <p:nvPr/>
          </p:nvSpPr>
          <p:spPr bwMode="auto">
            <a:xfrm>
              <a:off x="4420306" y="1373187"/>
              <a:ext cx="1675694" cy="1119188"/>
            </a:xfrm>
            <a:prstGeom prst="ellipse">
              <a:avLst/>
            </a:prstGeom>
            <a:solidFill>
              <a:srgbClr val="FFFF00">
                <a:alpha val="70979"/>
              </a:srgbClr>
            </a:solidFill>
            <a:ln w="12700">
              <a:solidFill>
                <a:schemeClr val="tx1"/>
              </a:solidFill>
              <a:round/>
              <a:headEnd/>
              <a:tailEnd/>
            </a:ln>
            <a:effectLst>
              <a:outerShdw blurRad="50800" dist="20000" dir="5400000" rotWithShape="0">
                <a:srgbClr val="808080">
                  <a:alpha val="42000"/>
                </a:srgbClr>
              </a:outerShdw>
            </a:effectLst>
          </p:spPr>
          <p:txBody>
            <a:bodyPr anchor="ctr"/>
            <a:lstStyle/>
            <a:p>
              <a:pPr algn="ctr" fontAlgn="auto">
                <a:spcBef>
                  <a:spcPts val="0"/>
                </a:spcBef>
                <a:spcAft>
                  <a:spcPts val="0"/>
                </a:spcAft>
                <a:defRPr/>
              </a:pPr>
              <a:endParaRPr lang="it-IT">
                <a:solidFill>
                  <a:srgbClr val="FFFFFF"/>
                </a:solidFill>
                <a:latin typeface="+mn-lt"/>
                <a:ea typeface="ＭＳ Ｐゴシック" charset="-128"/>
                <a:cs typeface="ＭＳ Ｐゴシック" charset="-128"/>
              </a:endParaRPr>
            </a:p>
          </p:txBody>
        </p:sp>
        <p:sp>
          <p:nvSpPr>
            <p:cNvPr id="12" name="Ovale 11"/>
            <p:cNvSpPr>
              <a:spLocks noChangeArrowheads="1"/>
            </p:cNvSpPr>
            <p:nvPr/>
          </p:nvSpPr>
          <p:spPr bwMode="auto">
            <a:xfrm>
              <a:off x="3734152" y="1524000"/>
              <a:ext cx="686153" cy="890587"/>
            </a:xfrm>
            <a:prstGeom prst="ellipse">
              <a:avLst/>
            </a:prstGeom>
            <a:solidFill>
              <a:srgbClr val="008000">
                <a:alpha val="70979"/>
              </a:srgbClr>
            </a:solidFill>
            <a:ln w="12700">
              <a:solidFill>
                <a:schemeClr val="tx1"/>
              </a:solidFill>
              <a:round/>
              <a:headEnd/>
              <a:tailEnd/>
            </a:ln>
            <a:effectLst>
              <a:outerShdw blurRad="50800" dist="20000" dir="5400000" rotWithShape="0">
                <a:srgbClr val="808080">
                  <a:alpha val="42000"/>
                </a:srgbClr>
              </a:outerShdw>
            </a:effectLst>
          </p:spPr>
          <p:txBody>
            <a:bodyPr anchor="ctr"/>
            <a:lstStyle/>
            <a:p>
              <a:pPr algn="ctr" fontAlgn="auto">
                <a:spcBef>
                  <a:spcPts val="0"/>
                </a:spcBef>
                <a:spcAft>
                  <a:spcPts val="0"/>
                </a:spcAft>
                <a:defRPr/>
              </a:pPr>
              <a:endParaRPr lang="it-IT">
                <a:solidFill>
                  <a:srgbClr val="FFFFFF"/>
                </a:solidFill>
                <a:latin typeface="+mn-lt"/>
                <a:ea typeface="ＭＳ Ｐゴシック" charset="-128"/>
                <a:cs typeface="ＭＳ Ｐゴシック" charset="-128"/>
              </a:endParaRPr>
            </a:p>
          </p:txBody>
        </p:sp>
        <p:sp>
          <p:nvSpPr>
            <p:cNvPr id="13" name="Ovale 12"/>
            <p:cNvSpPr>
              <a:spLocks noChangeArrowheads="1"/>
            </p:cNvSpPr>
            <p:nvPr/>
          </p:nvSpPr>
          <p:spPr bwMode="auto">
            <a:xfrm>
              <a:off x="2667000" y="1524000"/>
              <a:ext cx="913694" cy="890587"/>
            </a:xfrm>
            <a:prstGeom prst="ellipse">
              <a:avLst/>
            </a:prstGeom>
            <a:solidFill>
              <a:srgbClr val="FF0000">
                <a:alpha val="70979"/>
              </a:srgbClr>
            </a:solidFill>
            <a:ln w="12700">
              <a:solidFill>
                <a:schemeClr val="tx1"/>
              </a:solidFill>
              <a:round/>
              <a:headEnd/>
              <a:tailEnd/>
            </a:ln>
            <a:effectLst>
              <a:outerShdw blurRad="50800" dist="20000" dir="5400000" rotWithShape="0">
                <a:srgbClr val="808080">
                  <a:alpha val="42000"/>
                </a:srgbClr>
              </a:outerShdw>
            </a:effectLst>
          </p:spPr>
          <p:txBody>
            <a:bodyPr anchor="ctr"/>
            <a:lstStyle/>
            <a:p>
              <a:pPr algn="ctr" fontAlgn="auto">
                <a:spcBef>
                  <a:spcPts val="0"/>
                </a:spcBef>
                <a:spcAft>
                  <a:spcPts val="0"/>
                </a:spcAft>
                <a:defRPr/>
              </a:pPr>
              <a:endParaRPr lang="it-IT">
                <a:solidFill>
                  <a:srgbClr val="FFFFFF"/>
                </a:solidFill>
                <a:latin typeface="+mn-lt"/>
                <a:ea typeface="ＭＳ Ｐゴシック" charset="-128"/>
                <a:cs typeface="ＭＳ Ｐゴシック" charset="-128"/>
              </a:endParaRPr>
            </a:p>
          </p:txBody>
        </p:sp>
      </p:grpSp>
    </p:spTree>
    <p:extLst>
      <p:ext uri="{BB962C8B-B14F-4D97-AF65-F5344CB8AC3E}">
        <p14:creationId xmlns="" xmlns:p14="http://schemas.microsoft.com/office/powerpoint/2010/main" val="3450095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Dov’e</a:t>
            </a:r>
            <a:r>
              <a:rPr lang="en-US" dirty="0" smtClean="0"/>
              <a:t>’ </a:t>
            </a:r>
            <a:r>
              <a:rPr lang="en-US" dirty="0" err="1" smtClean="0"/>
              <a:t>scritto</a:t>
            </a:r>
            <a:r>
              <a:rPr lang="en-US" dirty="0" smtClean="0"/>
              <a:t>….</a:t>
            </a:r>
            <a:r>
              <a:rPr lang="en-US" dirty="0" err="1" smtClean="0"/>
              <a:t>fiore</a:t>
            </a:r>
            <a:r>
              <a:rPr lang="en-US" dirty="0" smtClean="0"/>
              <a:t>?</a:t>
            </a:r>
            <a:endParaRPr lang="en-GB" dirty="0"/>
          </a:p>
        </p:txBody>
      </p:sp>
      <p:sp>
        <p:nvSpPr>
          <p:cNvPr id="4" name="Rettangolo 3"/>
          <p:cNvSpPr/>
          <p:nvPr/>
        </p:nvSpPr>
        <p:spPr>
          <a:xfrm>
            <a:off x="876782" y="2604304"/>
            <a:ext cx="200531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GB" dirty="0"/>
          </a:p>
        </p:txBody>
      </p:sp>
      <p:sp>
        <p:nvSpPr>
          <p:cNvPr id="5" name="Rettangolo 4"/>
          <p:cNvSpPr/>
          <p:nvPr/>
        </p:nvSpPr>
        <p:spPr>
          <a:xfrm>
            <a:off x="3489767" y="2604304"/>
            <a:ext cx="206608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FIORE</a:t>
            </a:r>
            <a:endParaRPr lang="en-GB" dirty="0"/>
          </a:p>
        </p:txBody>
      </p:sp>
      <p:sp>
        <p:nvSpPr>
          <p:cNvPr id="6" name="Rettangolo 5"/>
          <p:cNvSpPr/>
          <p:nvPr/>
        </p:nvSpPr>
        <p:spPr>
          <a:xfrm>
            <a:off x="6371863" y="2604304"/>
            <a:ext cx="2022209" cy="902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FFFFFFFFFFF</a:t>
            </a:r>
            <a:endParaRPr lang="en-GB" dirty="0"/>
          </a:p>
        </p:txBody>
      </p:sp>
      <p:pic>
        <p:nvPicPr>
          <p:cNvPr id="7" name="Immagine 6"/>
          <p:cNvPicPr>
            <a:picLocks noChangeAspect="1"/>
          </p:cNvPicPr>
          <p:nvPr/>
        </p:nvPicPr>
        <p:blipFill>
          <a:blip r:embed="rId2" cstate="print"/>
          <a:stretch>
            <a:fillRect/>
          </a:stretch>
        </p:blipFill>
        <p:spPr>
          <a:xfrm rot="20583511">
            <a:off x="617257" y="4374688"/>
            <a:ext cx="1971675" cy="1743075"/>
          </a:xfrm>
          <a:prstGeom prst="rect">
            <a:avLst/>
          </a:prstGeom>
        </p:spPr>
      </p:pic>
    </p:spTree>
    <p:extLst>
      <p:ext uri="{BB962C8B-B14F-4D97-AF65-F5344CB8AC3E}">
        <p14:creationId xmlns="" xmlns:p14="http://schemas.microsoft.com/office/powerpoint/2010/main" val="3758145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764704"/>
            <a:ext cx="7992888" cy="5008397"/>
          </a:xfrm>
        </p:spPr>
        <p:txBody>
          <a:bodyPr/>
          <a:lstStyle/>
          <a:p>
            <a:r>
              <a:rPr lang="en-US" dirty="0" smtClean="0"/>
              <a:t>Il bambino </a:t>
            </a:r>
            <a:r>
              <a:rPr lang="en-US" dirty="0" err="1" smtClean="0"/>
              <a:t>deve</a:t>
            </a:r>
            <a:r>
              <a:rPr lang="en-US" dirty="0" smtClean="0"/>
              <a:t> </a:t>
            </a:r>
            <a:r>
              <a:rPr lang="en-US" dirty="0" err="1" smtClean="0"/>
              <a:t>operare</a:t>
            </a:r>
            <a:r>
              <a:rPr lang="en-US" dirty="0" smtClean="0"/>
              <a:t> un </a:t>
            </a:r>
            <a:r>
              <a:rPr lang="en-US" dirty="0" err="1" smtClean="0"/>
              <a:t>salto</a:t>
            </a:r>
            <a:endParaRPr lang="en-US" dirty="0"/>
          </a:p>
          <a:p>
            <a:pPr marL="0" indent="0">
              <a:buNone/>
            </a:pPr>
            <a:endParaRPr lang="en-US" dirty="0" smtClean="0"/>
          </a:p>
          <a:p>
            <a:pPr marL="0" indent="0">
              <a:buNone/>
            </a:pPr>
            <a:r>
              <a:rPr lang="en-US" dirty="0" err="1" smtClean="0"/>
              <a:t>Sganciarsi</a:t>
            </a:r>
            <a:r>
              <a:rPr lang="en-US" dirty="0" smtClean="0"/>
              <a:t> </a:t>
            </a:r>
            <a:r>
              <a:rPr lang="en-US" dirty="0" err="1" smtClean="0"/>
              <a:t>dalla</a:t>
            </a:r>
            <a:r>
              <a:rPr lang="en-US" dirty="0" smtClean="0"/>
              <a:t> </a:t>
            </a:r>
            <a:r>
              <a:rPr lang="en-US" dirty="0" err="1" smtClean="0"/>
              <a:t>semantica</a:t>
            </a:r>
            <a:r>
              <a:rPr lang="en-US" dirty="0" smtClean="0"/>
              <a:t> e </a:t>
            </a:r>
            <a:r>
              <a:rPr lang="en-US" dirty="0" err="1" smtClean="0"/>
              <a:t>ragionare</a:t>
            </a:r>
            <a:r>
              <a:rPr lang="en-US" dirty="0" smtClean="0"/>
              <a:t> </a:t>
            </a:r>
            <a:r>
              <a:rPr lang="en-US" dirty="0" err="1" smtClean="0"/>
              <a:t>sul</a:t>
            </a:r>
            <a:r>
              <a:rPr lang="en-US" dirty="0" smtClean="0"/>
              <a:t> </a:t>
            </a:r>
            <a:r>
              <a:rPr lang="en-US" dirty="0" err="1" smtClean="0"/>
              <a:t>suono</a:t>
            </a:r>
            <a:r>
              <a:rPr lang="en-US" dirty="0" smtClean="0"/>
              <a:t> </a:t>
            </a:r>
            <a:r>
              <a:rPr lang="en-US" dirty="0" err="1" smtClean="0"/>
              <a:t>delle</a:t>
            </a:r>
            <a:r>
              <a:rPr lang="en-US" dirty="0" smtClean="0"/>
              <a:t> parole</a:t>
            </a:r>
          </a:p>
          <a:p>
            <a:pPr marL="0" indent="0">
              <a:buNone/>
            </a:pPr>
            <a:endParaRPr lang="en-US" dirty="0"/>
          </a:p>
          <a:p>
            <a:pPr marL="0" indent="0">
              <a:buNone/>
            </a:pPr>
            <a:endParaRPr lang="en-US" dirty="0" smtClean="0"/>
          </a:p>
        </p:txBody>
      </p:sp>
      <p:sp>
        <p:nvSpPr>
          <p:cNvPr id="4" name="Rettangolo 3"/>
          <p:cNvSpPr/>
          <p:nvPr/>
        </p:nvSpPr>
        <p:spPr>
          <a:xfrm>
            <a:off x="677120" y="3275635"/>
            <a:ext cx="1484453" cy="775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TRENO</a:t>
            </a:r>
            <a:endParaRPr lang="en-GB" dirty="0"/>
          </a:p>
        </p:txBody>
      </p:sp>
      <p:sp>
        <p:nvSpPr>
          <p:cNvPr id="5" name="Rettangolo 4"/>
          <p:cNvSpPr/>
          <p:nvPr/>
        </p:nvSpPr>
        <p:spPr>
          <a:xfrm>
            <a:off x="677120" y="4677166"/>
            <a:ext cx="1875099" cy="84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COCCINELLA</a:t>
            </a:r>
            <a:endParaRPr lang="en-GB" dirty="0"/>
          </a:p>
        </p:txBody>
      </p:sp>
      <p:pic>
        <p:nvPicPr>
          <p:cNvPr id="6" name="Immagine 5"/>
          <p:cNvPicPr>
            <a:picLocks noChangeAspect="1"/>
          </p:cNvPicPr>
          <p:nvPr/>
        </p:nvPicPr>
        <p:blipFill>
          <a:blip r:embed="rId2" cstate="print"/>
          <a:stretch>
            <a:fillRect/>
          </a:stretch>
        </p:blipFill>
        <p:spPr>
          <a:xfrm>
            <a:off x="6545891" y="4657661"/>
            <a:ext cx="2007394" cy="1704975"/>
          </a:xfrm>
          <a:prstGeom prst="rect">
            <a:avLst/>
          </a:prstGeom>
        </p:spPr>
      </p:pic>
      <p:pic>
        <p:nvPicPr>
          <p:cNvPr id="7" name="Immagine 6"/>
          <p:cNvPicPr>
            <a:picLocks noChangeAspect="1"/>
          </p:cNvPicPr>
          <p:nvPr/>
        </p:nvPicPr>
        <p:blipFill>
          <a:blip r:embed="rId3" cstate="print"/>
          <a:stretch>
            <a:fillRect/>
          </a:stretch>
        </p:blipFill>
        <p:spPr>
          <a:xfrm>
            <a:off x="5069543" y="2921613"/>
            <a:ext cx="1311543" cy="1483549"/>
          </a:xfrm>
          <a:prstGeom prst="rect">
            <a:avLst/>
          </a:prstGeom>
        </p:spPr>
      </p:pic>
    </p:spTree>
    <p:extLst>
      <p:ext uri="{BB962C8B-B14F-4D97-AF65-F5344CB8AC3E}">
        <p14:creationId xmlns="" xmlns:p14="http://schemas.microsoft.com/office/powerpoint/2010/main" val="4238787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15736" y="1766456"/>
            <a:ext cx="7412723" cy="4144767"/>
          </a:xfrm>
        </p:spPr>
        <p:txBody>
          <a:bodyPr/>
          <a:lstStyle/>
          <a:p>
            <a:pPr marL="0" indent="0" algn="ctr">
              <a:buNone/>
            </a:pPr>
            <a:endParaRPr lang="it-IT" b="1" dirty="0" smtClean="0"/>
          </a:p>
          <a:p>
            <a:pPr marL="0" indent="0" algn="ctr">
              <a:buNone/>
            </a:pPr>
            <a:r>
              <a:rPr lang="it-IT" b="1" dirty="0" smtClean="0"/>
              <a:t>Attività per stimolare accesso lessicale</a:t>
            </a:r>
            <a:endParaRPr lang="it-IT" b="1" dirty="0"/>
          </a:p>
          <a:p>
            <a:pPr marL="0" indent="0" algn="ctr">
              <a:buNone/>
            </a:pPr>
            <a:endParaRPr lang="it-IT" b="1" dirty="0" smtClean="0"/>
          </a:p>
          <a:p>
            <a:pPr marL="0" indent="0" algn="ctr">
              <a:buNone/>
            </a:pPr>
            <a:endParaRPr lang="en-GB" b="1" dirty="0"/>
          </a:p>
        </p:txBody>
      </p:sp>
      <p:sp>
        <p:nvSpPr>
          <p:cNvPr id="4" name="Ovale 3"/>
          <p:cNvSpPr/>
          <p:nvPr/>
        </p:nvSpPr>
        <p:spPr>
          <a:xfrm>
            <a:off x="3476756" y="4150565"/>
            <a:ext cx="3429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e 4"/>
          <p:cNvSpPr/>
          <p:nvPr/>
        </p:nvSpPr>
        <p:spPr>
          <a:xfrm>
            <a:off x="1578414" y="4150565"/>
            <a:ext cx="350693"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p:cNvSpPr/>
          <p:nvPr/>
        </p:nvSpPr>
        <p:spPr>
          <a:xfrm>
            <a:off x="2837013" y="4153374"/>
            <a:ext cx="36628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e 6"/>
          <p:cNvSpPr/>
          <p:nvPr/>
        </p:nvSpPr>
        <p:spPr>
          <a:xfrm>
            <a:off x="2213558" y="4122201"/>
            <a:ext cx="335107" cy="48556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2211609" y="4941165"/>
            <a:ext cx="3429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2852599" y="4941165"/>
            <a:ext cx="350693"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1578414" y="4958157"/>
            <a:ext cx="36628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p:cNvSpPr/>
          <p:nvPr/>
        </p:nvSpPr>
        <p:spPr>
          <a:xfrm>
            <a:off x="3465771" y="4912801"/>
            <a:ext cx="335107" cy="48556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p:cNvSpPr txBox="1"/>
          <p:nvPr/>
        </p:nvSpPr>
        <p:spPr>
          <a:xfrm>
            <a:off x="5249969" y="4263427"/>
            <a:ext cx="2368662" cy="923330"/>
          </a:xfrm>
          <a:prstGeom prst="rect">
            <a:avLst/>
          </a:prstGeom>
          <a:noFill/>
        </p:spPr>
        <p:txBody>
          <a:bodyPr wrap="none" rtlCol="0">
            <a:spAutoFit/>
          </a:bodyPr>
          <a:lstStyle/>
          <a:p>
            <a:r>
              <a:rPr lang="it-IT" dirty="0" smtClean="0"/>
              <a:t>Può essere fatto con:</a:t>
            </a:r>
          </a:p>
          <a:p>
            <a:r>
              <a:rPr lang="it-IT" dirty="0" smtClean="0"/>
              <a:t>- Colori immagini</a:t>
            </a:r>
          </a:p>
          <a:p>
            <a:r>
              <a:rPr lang="it-IT" dirty="0" smtClean="0"/>
              <a:t>- Diversa grandezza</a:t>
            </a:r>
            <a:endParaRPr lang="en-GB" dirty="0"/>
          </a:p>
        </p:txBody>
      </p:sp>
    </p:spTree>
    <p:extLst>
      <p:ext uri="{BB962C8B-B14F-4D97-AF65-F5344CB8AC3E}">
        <p14:creationId xmlns="" xmlns:p14="http://schemas.microsoft.com/office/powerpoint/2010/main" val="2693950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Segnaposto contenuto 12"/>
          <p:cNvGraphicFramePr>
            <a:graphicFrameLocks noGrp="1"/>
          </p:cNvGraphicFramePr>
          <p:nvPr>
            <p:ph idx="1"/>
            <p:extLst>
              <p:ext uri="{D42A27DB-BD31-4B8C-83A1-F6EECF244321}">
                <p14:modId xmlns="" xmlns:p14="http://schemas.microsoft.com/office/powerpoint/2010/main" val="2940103323"/>
              </p:ext>
            </p:extLst>
          </p:nvPr>
        </p:nvGraphicFramePr>
        <p:xfrm>
          <a:off x="611560" y="620688"/>
          <a:ext cx="7699592" cy="490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971323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Consapevolezza</a:t>
            </a:r>
            <a:r>
              <a:rPr lang="en-US" dirty="0" smtClean="0"/>
              <a:t> </a:t>
            </a:r>
            <a:r>
              <a:rPr lang="en-US" dirty="0" err="1" smtClean="0"/>
              <a:t>fonologica</a:t>
            </a:r>
            <a:endParaRPr lang="en-GB" dirty="0"/>
          </a:p>
        </p:txBody>
      </p:sp>
      <p:sp>
        <p:nvSpPr>
          <p:cNvPr id="3" name="Segnaposto contenuto 2"/>
          <p:cNvSpPr>
            <a:spLocks noGrp="1"/>
          </p:cNvSpPr>
          <p:nvPr>
            <p:ph idx="1"/>
          </p:nvPr>
        </p:nvSpPr>
        <p:spPr/>
        <p:txBody>
          <a:bodyPr>
            <a:normAutofit fontScale="92500" lnSpcReduction="10000"/>
          </a:bodyPr>
          <a:lstStyle/>
          <a:p>
            <a:r>
              <a:rPr lang="en-US" dirty="0" smtClean="0"/>
              <a:t>Dire se due </a:t>
            </a:r>
            <a:r>
              <a:rPr lang="en-US" dirty="0" err="1" smtClean="0"/>
              <a:t>fonemi</a:t>
            </a:r>
            <a:r>
              <a:rPr lang="en-US" dirty="0" smtClean="0"/>
              <a:t>, due </a:t>
            </a:r>
            <a:r>
              <a:rPr lang="en-US" dirty="0" err="1" smtClean="0"/>
              <a:t>sillabe</a:t>
            </a:r>
            <a:r>
              <a:rPr lang="en-US" dirty="0" smtClean="0"/>
              <a:t> o due parole </a:t>
            </a:r>
            <a:r>
              <a:rPr lang="en-US" dirty="0" err="1" smtClean="0"/>
              <a:t>sono</a:t>
            </a:r>
            <a:r>
              <a:rPr lang="en-US" dirty="0" smtClean="0"/>
              <a:t> </a:t>
            </a:r>
            <a:r>
              <a:rPr lang="en-US" dirty="0" err="1" smtClean="0"/>
              <a:t>uguali</a:t>
            </a:r>
            <a:r>
              <a:rPr lang="en-US" dirty="0" smtClean="0"/>
              <a:t> o diverse</a:t>
            </a:r>
          </a:p>
          <a:p>
            <a:pPr marL="0" indent="0">
              <a:buNone/>
            </a:pPr>
            <a:endParaRPr lang="en-US" dirty="0"/>
          </a:p>
          <a:p>
            <a:pPr marL="0" indent="0">
              <a:buNone/>
            </a:pPr>
            <a:endParaRPr lang="en-US" dirty="0" smtClean="0"/>
          </a:p>
          <a:p>
            <a:r>
              <a:rPr lang="en-US" dirty="0" err="1" smtClean="0"/>
              <a:t>Individuare</a:t>
            </a:r>
            <a:r>
              <a:rPr lang="en-US" dirty="0" smtClean="0"/>
              <a:t> </a:t>
            </a:r>
            <a:r>
              <a:rPr lang="en-US" dirty="0" err="1" smtClean="0"/>
              <a:t>tra</a:t>
            </a:r>
            <a:r>
              <a:rPr lang="en-US" dirty="0" smtClean="0"/>
              <a:t> diverse figure </a:t>
            </a:r>
            <a:r>
              <a:rPr lang="en-US" dirty="0" err="1" smtClean="0"/>
              <a:t>rappresentanti</a:t>
            </a:r>
            <a:r>
              <a:rPr lang="en-US" dirty="0" smtClean="0"/>
              <a:t> </a:t>
            </a:r>
            <a:r>
              <a:rPr lang="en-US" dirty="0" err="1" smtClean="0"/>
              <a:t>oggetti</a:t>
            </a:r>
            <a:r>
              <a:rPr lang="en-US" dirty="0" smtClean="0"/>
              <a:t> I cui </a:t>
            </a:r>
            <a:r>
              <a:rPr lang="en-US" dirty="0" err="1" smtClean="0"/>
              <a:t>nomi</a:t>
            </a:r>
            <a:r>
              <a:rPr lang="en-US" dirty="0" smtClean="0"/>
              <a:t> </a:t>
            </a:r>
            <a:r>
              <a:rPr lang="en-US" dirty="0" err="1" smtClean="0"/>
              <a:t>differiscono</a:t>
            </a:r>
            <a:r>
              <a:rPr lang="en-US" dirty="0" smtClean="0"/>
              <a:t> per un </a:t>
            </a:r>
            <a:r>
              <a:rPr lang="en-US" dirty="0" err="1" smtClean="0"/>
              <a:t>fonema</a:t>
            </a:r>
            <a:r>
              <a:rPr lang="en-US" dirty="0" smtClean="0"/>
              <a:t>, </a:t>
            </a:r>
            <a:r>
              <a:rPr lang="en-US" dirty="0" err="1" smtClean="0"/>
              <a:t>quella</a:t>
            </a:r>
            <a:r>
              <a:rPr lang="en-US" dirty="0" smtClean="0"/>
              <a:t> denominate </a:t>
            </a:r>
            <a:r>
              <a:rPr lang="en-US" dirty="0" err="1" smtClean="0"/>
              <a:t>dall</a:t>
            </a:r>
            <a:r>
              <a:rPr lang="en-US" dirty="0" smtClean="0"/>
              <a:t>’ </a:t>
            </a:r>
            <a:r>
              <a:rPr lang="en-US" dirty="0" err="1" smtClean="0"/>
              <a:t>esaminatore</a:t>
            </a:r>
            <a:endParaRPr lang="en-US" dirty="0" smtClean="0"/>
          </a:p>
          <a:p>
            <a:pPr marL="0" indent="0">
              <a:buNone/>
            </a:pPr>
            <a:endParaRPr lang="en-US" dirty="0" smtClean="0"/>
          </a:p>
          <a:p>
            <a:pPr marL="0" indent="0">
              <a:buNone/>
            </a:pPr>
            <a:endParaRPr lang="en-US" dirty="0" smtClean="0"/>
          </a:p>
          <a:p>
            <a:r>
              <a:rPr lang="en-US" dirty="0" err="1" smtClean="0"/>
              <a:t>Discriminazione</a:t>
            </a:r>
            <a:r>
              <a:rPr lang="en-US" dirty="0" smtClean="0"/>
              <a:t> di </a:t>
            </a:r>
            <a:r>
              <a:rPr lang="en-US" dirty="0" err="1" smtClean="0"/>
              <a:t>coppie</a:t>
            </a:r>
            <a:r>
              <a:rPr lang="en-US" dirty="0" smtClean="0"/>
              <a:t> </a:t>
            </a:r>
            <a:r>
              <a:rPr lang="en-US" dirty="0" err="1" smtClean="0"/>
              <a:t>minime</a:t>
            </a:r>
            <a:endParaRPr lang="en-US" dirty="0" smtClean="0"/>
          </a:p>
          <a:p>
            <a:pPr marL="0" indent="0">
              <a:buNone/>
            </a:pPr>
            <a:endParaRPr lang="en-US" dirty="0" smtClean="0"/>
          </a:p>
          <a:p>
            <a:pPr marL="0" indent="0">
              <a:buNone/>
            </a:pPr>
            <a:endParaRPr lang="en-US" dirty="0" smtClean="0"/>
          </a:p>
          <a:p>
            <a:r>
              <a:rPr lang="en-US" dirty="0" err="1" smtClean="0"/>
              <a:t>Associazione</a:t>
            </a:r>
            <a:r>
              <a:rPr lang="en-US" dirty="0" smtClean="0"/>
              <a:t> </a:t>
            </a:r>
            <a:r>
              <a:rPr lang="en-US" dirty="0" err="1" smtClean="0"/>
              <a:t>coppie</a:t>
            </a:r>
            <a:r>
              <a:rPr lang="en-US" dirty="0" smtClean="0"/>
              <a:t> </a:t>
            </a:r>
            <a:r>
              <a:rPr lang="en-US" dirty="0" err="1" smtClean="0"/>
              <a:t>minime</a:t>
            </a:r>
            <a:r>
              <a:rPr lang="en-US" dirty="0" smtClean="0"/>
              <a:t> </a:t>
            </a:r>
            <a:r>
              <a:rPr lang="en-US" dirty="0" err="1" smtClean="0"/>
              <a:t>alle</a:t>
            </a:r>
            <a:r>
              <a:rPr lang="en-US" dirty="0" smtClean="0"/>
              <a:t> </a:t>
            </a:r>
            <a:r>
              <a:rPr lang="en-US" dirty="0" err="1" smtClean="0"/>
              <a:t>rispettive</a:t>
            </a:r>
            <a:r>
              <a:rPr lang="en-US" dirty="0" smtClean="0"/>
              <a:t> figure</a:t>
            </a:r>
            <a:endParaRPr lang="en-GB" dirty="0"/>
          </a:p>
        </p:txBody>
      </p:sp>
    </p:spTree>
    <p:extLst>
      <p:ext uri="{BB962C8B-B14F-4D97-AF65-F5344CB8AC3E}">
        <p14:creationId xmlns="" xmlns:p14="http://schemas.microsoft.com/office/powerpoint/2010/main" val="3241213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Metafonologia</a:t>
            </a:r>
            <a:r>
              <a:rPr lang="en-US" dirty="0" smtClean="0"/>
              <a:t> </a:t>
            </a:r>
            <a:r>
              <a:rPr lang="en-US" dirty="0" err="1" smtClean="0"/>
              <a:t>globale</a:t>
            </a:r>
            <a:endParaRPr lang="en-GB" dirty="0"/>
          </a:p>
        </p:txBody>
      </p:sp>
      <p:sp>
        <p:nvSpPr>
          <p:cNvPr id="3" name="Segnaposto contenuto 2"/>
          <p:cNvSpPr>
            <a:spLocks noGrp="1"/>
          </p:cNvSpPr>
          <p:nvPr>
            <p:ph idx="1"/>
          </p:nvPr>
        </p:nvSpPr>
        <p:spPr>
          <a:xfrm>
            <a:off x="1168977" y="1905001"/>
            <a:ext cx="6792732" cy="4578926"/>
          </a:xfrm>
        </p:spPr>
        <p:txBody>
          <a:bodyPr>
            <a:normAutofit/>
          </a:bodyPr>
          <a:lstStyle/>
          <a:p>
            <a:endParaRPr lang="en-US" dirty="0" smtClean="0"/>
          </a:p>
          <a:p>
            <a:r>
              <a:rPr lang="en-US" dirty="0" err="1" smtClean="0"/>
              <a:t>Sintesi</a:t>
            </a:r>
            <a:r>
              <a:rPr lang="en-US" dirty="0" smtClean="0"/>
              <a:t> </a:t>
            </a:r>
            <a:r>
              <a:rPr lang="en-US" dirty="0" err="1" smtClean="0"/>
              <a:t>sillabica</a:t>
            </a:r>
            <a:endParaRPr lang="en-US" dirty="0" smtClean="0"/>
          </a:p>
          <a:p>
            <a:pPr marL="0" indent="0">
              <a:buNone/>
            </a:pPr>
            <a:endParaRPr lang="en-US" dirty="0" smtClean="0"/>
          </a:p>
          <a:p>
            <a:r>
              <a:rPr lang="en-US" dirty="0" err="1" smtClean="0"/>
              <a:t>Scomposizione</a:t>
            </a:r>
            <a:r>
              <a:rPr lang="en-US" dirty="0" smtClean="0"/>
              <a:t> </a:t>
            </a:r>
            <a:r>
              <a:rPr lang="en-US" dirty="0" err="1" smtClean="0"/>
              <a:t>sillabica</a:t>
            </a:r>
            <a:endParaRPr lang="en-US" dirty="0" smtClean="0"/>
          </a:p>
          <a:p>
            <a:pPr marL="0" indent="0">
              <a:buNone/>
            </a:pPr>
            <a:endParaRPr lang="en-GB" dirty="0" smtClean="0"/>
          </a:p>
          <a:p>
            <a:r>
              <a:rPr lang="en-US" dirty="0" err="1" smtClean="0"/>
              <a:t>Produzione</a:t>
            </a:r>
            <a:r>
              <a:rPr lang="en-US" dirty="0" smtClean="0"/>
              <a:t> e </a:t>
            </a:r>
            <a:r>
              <a:rPr lang="en-US" dirty="0" err="1" smtClean="0"/>
              <a:t>giudizio</a:t>
            </a:r>
            <a:r>
              <a:rPr lang="en-US" dirty="0" smtClean="0"/>
              <a:t> di rime</a:t>
            </a:r>
          </a:p>
          <a:p>
            <a:pPr marL="0" indent="0">
              <a:buNone/>
            </a:pPr>
            <a:endParaRPr lang="en-US" dirty="0" smtClean="0"/>
          </a:p>
          <a:p>
            <a:r>
              <a:rPr lang="en-US" dirty="0" err="1" smtClean="0"/>
              <a:t>Segmentazione</a:t>
            </a:r>
            <a:r>
              <a:rPr lang="en-US" dirty="0" smtClean="0"/>
              <a:t> </a:t>
            </a:r>
            <a:r>
              <a:rPr lang="en-US" dirty="0" err="1" smtClean="0"/>
              <a:t>lessicale</a:t>
            </a:r>
            <a:endParaRPr lang="en-US" dirty="0" smtClean="0"/>
          </a:p>
          <a:p>
            <a:pPr marL="0" indent="0">
              <a:buNone/>
            </a:pPr>
            <a:endParaRPr lang="en-US" dirty="0" smtClean="0"/>
          </a:p>
        </p:txBody>
      </p:sp>
      <p:pic>
        <p:nvPicPr>
          <p:cNvPr id="4" name="Immagine 3"/>
          <p:cNvPicPr>
            <a:picLocks noChangeAspect="1"/>
          </p:cNvPicPr>
          <p:nvPr/>
        </p:nvPicPr>
        <p:blipFill>
          <a:blip r:embed="rId2" cstate="print"/>
          <a:stretch>
            <a:fillRect/>
          </a:stretch>
        </p:blipFill>
        <p:spPr>
          <a:xfrm>
            <a:off x="6709930" y="1472478"/>
            <a:ext cx="553316" cy="1198852"/>
          </a:xfrm>
          <a:prstGeom prst="rect">
            <a:avLst/>
          </a:prstGeom>
        </p:spPr>
      </p:pic>
      <p:pic>
        <p:nvPicPr>
          <p:cNvPr id="5" name="Immagine 4"/>
          <p:cNvPicPr>
            <a:picLocks noChangeAspect="1"/>
          </p:cNvPicPr>
          <p:nvPr/>
        </p:nvPicPr>
        <p:blipFill>
          <a:blip r:embed="rId3" cstate="print"/>
          <a:stretch>
            <a:fillRect/>
          </a:stretch>
        </p:blipFill>
        <p:spPr>
          <a:xfrm>
            <a:off x="5606870" y="3667496"/>
            <a:ext cx="2759436" cy="2300783"/>
          </a:xfrm>
          <a:prstGeom prst="rect">
            <a:avLst/>
          </a:prstGeom>
        </p:spPr>
      </p:pic>
    </p:spTree>
    <p:extLst>
      <p:ext uri="{BB962C8B-B14F-4D97-AF65-F5344CB8AC3E}">
        <p14:creationId xmlns="" xmlns:p14="http://schemas.microsoft.com/office/powerpoint/2010/main" val="39283023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Seguire una progressione evolutiva</a:t>
            </a:r>
            <a:endParaRPr lang="en-GB" dirty="0"/>
          </a:p>
        </p:txBody>
      </p:sp>
      <p:sp>
        <p:nvSpPr>
          <p:cNvPr id="3" name="Segnaposto contenuto 2"/>
          <p:cNvSpPr>
            <a:spLocks noGrp="1"/>
          </p:cNvSpPr>
          <p:nvPr>
            <p:ph idx="1"/>
          </p:nvPr>
        </p:nvSpPr>
        <p:spPr>
          <a:xfrm>
            <a:off x="1122219" y="2036618"/>
            <a:ext cx="7506241" cy="3874604"/>
          </a:xfrm>
        </p:spPr>
        <p:txBody>
          <a:bodyPr>
            <a:normAutofit fontScale="92500" lnSpcReduction="10000"/>
          </a:bodyPr>
          <a:lstStyle/>
          <a:p>
            <a:pPr marL="0" indent="0">
              <a:buNone/>
            </a:pPr>
            <a:r>
              <a:rPr lang="it-IT" dirty="0" smtClean="0"/>
              <a:t>LUNGHEZZA DI PAROLA</a:t>
            </a:r>
          </a:p>
          <a:p>
            <a:r>
              <a:rPr lang="it-IT" dirty="0" smtClean="0"/>
              <a:t>Bisillabe				MELA</a:t>
            </a:r>
          </a:p>
          <a:p>
            <a:r>
              <a:rPr lang="it-IT" dirty="0" smtClean="0"/>
              <a:t>Trisillabe				PATATA</a:t>
            </a:r>
          </a:p>
          <a:p>
            <a:r>
              <a:rPr lang="it-IT" dirty="0" smtClean="0"/>
              <a:t>Quadrisillabe		                	BARATTOLO</a:t>
            </a:r>
          </a:p>
          <a:p>
            <a:pPr marL="0" indent="0">
              <a:buNone/>
            </a:pPr>
            <a:r>
              <a:rPr lang="it-IT" dirty="0" smtClean="0"/>
              <a:t>STRUTTURA FONOTATTICA</a:t>
            </a:r>
          </a:p>
          <a:p>
            <a:r>
              <a:rPr lang="it-IT" dirty="0" smtClean="0"/>
              <a:t>CVCV					CASA	</a:t>
            </a:r>
          </a:p>
          <a:p>
            <a:r>
              <a:rPr lang="it-IT" dirty="0" smtClean="0"/>
              <a:t>CVCCV				PORTA</a:t>
            </a:r>
          </a:p>
          <a:p>
            <a:r>
              <a:rPr lang="it-IT" dirty="0" smtClean="0"/>
              <a:t>CCCVCV				STRADA</a:t>
            </a:r>
          </a:p>
          <a:p>
            <a:r>
              <a:rPr lang="it-IT" dirty="0" smtClean="0"/>
              <a:t>VCV					OCA</a:t>
            </a:r>
          </a:p>
          <a:p>
            <a:r>
              <a:rPr lang="it-IT" dirty="0" smtClean="0"/>
              <a:t>…..</a:t>
            </a:r>
          </a:p>
          <a:p>
            <a:endParaRPr lang="en-GB" dirty="0"/>
          </a:p>
        </p:txBody>
      </p:sp>
    </p:spTree>
    <p:extLst>
      <p:ext uri="{BB962C8B-B14F-4D97-AF65-F5344CB8AC3E}">
        <p14:creationId xmlns="" xmlns:p14="http://schemas.microsoft.com/office/powerpoint/2010/main" val="2290405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SUONI DELLE PAROLE</a:t>
            </a:r>
            <a:endParaRPr lang="en-GB" dirty="0"/>
          </a:p>
        </p:txBody>
      </p:sp>
      <p:pic>
        <p:nvPicPr>
          <p:cNvPr id="5" name="Immagine 4"/>
          <p:cNvPicPr>
            <a:picLocks noChangeAspect="1"/>
          </p:cNvPicPr>
          <p:nvPr/>
        </p:nvPicPr>
        <p:blipFill rotWithShape="1">
          <a:blip r:embed="rId2" cstate="print"/>
          <a:srcRect l="15905" t="9600" r="20963"/>
          <a:stretch/>
        </p:blipFill>
        <p:spPr>
          <a:xfrm>
            <a:off x="6160474" y="538311"/>
            <a:ext cx="2467985" cy="2731101"/>
          </a:xfrm>
          <a:prstGeom prst="rect">
            <a:avLst/>
          </a:prstGeom>
        </p:spPr>
      </p:pic>
      <p:sp>
        <p:nvSpPr>
          <p:cNvPr id="34" name="Ovale 33"/>
          <p:cNvSpPr/>
          <p:nvPr/>
        </p:nvSpPr>
        <p:spPr>
          <a:xfrm>
            <a:off x="5408762" y="4528868"/>
            <a:ext cx="472296" cy="41406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33" name="Immagine 32"/>
          <p:cNvPicPr>
            <a:picLocks noChangeAspect="1"/>
          </p:cNvPicPr>
          <p:nvPr/>
        </p:nvPicPr>
        <p:blipFill rotWithShape="1">
          <a:blip r:embed="rId3" cstate="print"/>
          <a:srcRect l="30524" t="34011" r="22361" b="21791"/>
          <a:stretch/>
        </p:blipFill>
        <p:spPr>
          <a:xfrm>
            <a:off x="1420620" y="3098045"/>
            <a:ext cx="4589585" cy="3112477"/>
          </a:xfrm>
          <a:prstGeom prst="rect">
            <a:avLst/>
          </a:prstGeom>
        </p:spPr>
      </p:pic>
      <p:cxnSp>
        <p:nvCxnSpPr>
          <p:cNvPr id="36" name="Connettore 1 35"/>
          <p:cNvCxnSpPr/>
          <p:nvPr/>
        </p:nvCxnSpPr>
        <p:spPr>
          <a:xfrm flipV="1">
            <a:off x="5408762" y="4839420"/>
            <a:ext cx="472296" cy="17253"/>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Connettore 1 37"/>
          <p:cNvCxnSpPr/>
          <p:nvPr/>
        </p:nvCxnSpPr>
        <p:spPr>
          <a:xfrm>
            <a:off x="5085272" y="5581041"/>
            <a:ext cx="414068"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7291477" y="4701396"/>
            <a:ext cx="1688621" cy="1293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3 ANNI 6 MESI</a:t>
            </a:r>
          </a:p>
          <a:p>
            <a:pPr algn="ctr"/>
            <a:r>
              <a:rPr lang="it-IT" dirty="0" smtClean="0"/>
              <a:t>4 ANNI </a:t>
            </a:r>
            <a:endParaRPr lang="en-GB" dirty="0"/>
          </a:p>
        </p:txBody>
      </p:sp>
    </p:spTree>
    <p:extLst>
      <p:ext uri="{BB962C8B-B14F-4D97-AF65-F5344CB8AC3E}">
        <p14:creationId xmlns="" xmlns:p14="http://schemas.microsoft.com/office/powerpoint/2010/main" val="1491520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srcRect l="15129" t="6497" r="16320" b="10317"/>
          <a:stretch/>
        </p:blipFill>
        <p:spPr>
          <a:xfrm>
            <a:off x="502997" y="901460"/>
            <a:ext cx="6566636" cy="5710687"/>
          </a:xfrm>
          <a:prstGeom prst="rect">
            <a:avLst/>
          </a:prstGeom>
        </p:spPr>
      </p:pic>
      <p:sp>
        <p:nvSpPr>
          <p:cNvPr id="6" name="Rettangolo arrotondato 5"/>
          <p:cNvSpPr/>
          <p:nvPr/>
        </p:nvSpPr>
        <p:spPr>
          <a:xfrm>
            <a:off x="7155611" y="1069675"/>
            <a:ext cx="1876245" cy="5542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smtClean="0"/>
              <a:t>Efante</a:t>
            </a:r>
            <a:r>
              <a:rPr lang="it-IT" sz="1400" dirty="0" smtClean="0"/>
              <a:t>/Elefante</a:t>
            </a:r>
          </a:p>
          <a:p>
            <a:pPr algn="ctr"/>
            <a:endParaRPr lang="it-IT" sz="1400" dirty="0" smtClean="0"/>
          </a:p>
          <a:p>
            <a:pPr algn="ctr"/>
            <a:r>
              <a:rPr lang="it-IT" sz="1400" dirty="0" err="1" smtClean="0"/>
              <a:t>Cama</a:t>
            </a:r>
            <a:r>
              <a:rPr lang="it-IT" sz="1400" dirty="0" smtClean="0"/>
              <a:t>/Chiama</a:t>
            </a:r>
          </a:p>
          <a:p>
            <a:pPr algn="ctr"/>
            <a:endParaRPr lang="it-IT" sz="1400" dirty="0" smtClean="0"/>
          </a:p>
          <a:p>
            <a:pPr algn="ctr"/>
            <a:r>
              <a:rPr lang="it-IT" sz="1400" dirty="0" smtClean="0"/>
              <a:t>Cimena/cinema</a:t>
            </a:r>
            <a:endParaRPr lang="it-IT" sz="1400" dirty="0"/>
          </a:p>
          <a:p>
            <a:pPr algn="ctr"/>
            <a:endParaRPr lang="it-IT" sz="1400" dirty="0" smtClean="0"/>
          </a:p>
          <a:p>
            <a:pPr algn="ctr"/>
            <a:r>
              <a:rPr lang="it-IT" sz="1400" dirty="0" err="1" smtClean="0"/>
              <a:t>Vretro</a:t>
            </a:r>
            <a:r>
              <a:rPr lang="it-IT" sz="1400" dirty="0" smtClean="0"/>
              <a:t>/vetro</a:t>
            </a:r>
          </a:p>
          <a:p>
            <a:pPr algn="ctr"/>
            <a:endParaRPr lang="it-IT" sz="1400" dirty="0" smtClean="0"/>
          </a:p>
          <a:p>
            <a:pPr algn="ctr"/>
            <a:r>
              <a:rPr lang="it-IT" sz="1400" dirty="0" smtClean="0"/>
              <a:t>Eone/Leone</a:t>
            </a:r>
          </a:p>
          <a:p>
            <a:pPr algn="ctr"/>
            <a:endParaRPr lang="it-IT" sz="1400" dirty="0" smtClean="0"/>
          </a:p>
          <a:p>
            <a:pPr algn="ctr"/>
            <a:r>
              <a:rPr lang="it-IT" sz="1400" dirty="0" err="1" smtClean="0"/>
              <a:t>Manana</a:t>
            </a:r>
            <a:r>
              <a:rPr lang="it-IT" sz="1400" dirty="0" smtClean="0"/>
              <a:t>/banana</a:t>
            </a:r>
          </a:p>
          <a:p>
            <a:pPr algn="ctr"/>
            <a:endParaRPr lang="it-IT" sz="1400" dirty="0" smtClean="0"/>
          </a:p>
          <a:p>
            <a:pPr algn="ctr"/>
            <a:r>
              <a:rPr lang="it-IT" sz="1400" dirty="0" err="1" smtClean="0"/>
              <a:t>Tumo</a:t>
            </a:r>
            <a:r>
              <a:rPr lang="it-IT" sz="1400" dirty="0" smtClean="0"/>
              <a:t>/fumo</a:t>
            </a:r>
          </a:p>
          <a:p>
            <a:pPr algn="ctr"/>
            <a:endParaRPr lang="it-IT" sz="1400" dirty="0"/>
          </a:p>
          <a:p>
            <a:pPr algn="ctr"/>
            <a:r>
              <a:rPr lang="it-IT" sz="1400" dirty="0" smtClean="0"/>
              <a:t>Baio/bagno</a:t>
            </a:r>
          </a:p>
          <a:p>
            <a:pPr algn="ctr"/>
            <a:endParaRPr lang="en-GB" sz="1400" dirty="0" smtClean="0"/>
          </a:p>
          <a:p>
            <a:pPr algn="ctr"/>
            <a:r>
              <a:rPr lang="it-IT" sz="1400" dirty="0" smtClean="0"/>
              <a:t>Tinte/cinque</a:t>
            </a:r>
          </a:p>
          <a:p>
            <a:pPr algn="ctr"/>
            <a:endParaRPr lang="it-IT" sz="1400" dirty="0" smtClean="0"/>
          </a:p>
          <a:p>
            <a:pPr algn="ctr"/>
            <a:r>
              <a:rPr lang="it-IT" sz="1400" dirty="0" err="1" smtClean="0"/>
              <a:t>Nake</a:t>
            </a:r>
            <a:r>
              <a:rPr lang="it-IT" sz="1400" dirty="0" smtClean="0"/>
              <a:t>/nave</a:t>
            </a:r>
          </a:p>
          <a:p>
            <a:pPr algn="ctr"/>
            <a:endParaRPr lang="it-IT" sz="1400" dirty="0" smtClean="0"/>
          </a:p>
          <a:p>
            <a:pPr algn="ctr"/>
            <a:r>
              <a:rPr lang="it-IT" sz="1400" dirty="0" smtClean="0"/>
              <a:t>Balla/palla</a:t>
            </a:r>
          </a:p>
        </p:txBody>
      </p:sp>
    </p:spTree>
    <p:extLst>
      <p:ext uri="{BB962C8B-B14F-4D97-AF65-F5344CB8AC3E}">
        <p14:creationId xmlns="" xmlns:p14="http://schemas.microsoft.com/office/powerpoint/2010/main" val="27202027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Postura</a:t>
            </a:r>
            <a:endParaRPr lang="en-GB" dirty="0"/>
          </a:p>
        </p:txBody>
      </p:sp>
      <p:sp>
        <p:nvSpPr>
          <p:cNvPr id="3" name="Segnaposto contenuto 2"/>
          <p:cNvSpPr>
            <a:spLocks noGrp="1"/>
          </p:cNvSpPr>
          <p:nvPr>
            <p:ph idx="1"/>
          </p:nvPr>
        </p:nvSpPr>
        <p:spPr/>
        <p:txBody>
          <a:bodyPr/>
          <a:lstStyle/>
          <a:p>
            <a:r>
              <a:rPr lang="it-IT" dirty="0" smtClean="0"/>
              <a:t>Tentativo di aumentare il controllo visivo? O Necessità di interrompere la visione binoculare?</a:t>
            </a:r>
            <a:endParaRPr lang="en-GB" dirty="0"/>
          </a:p>
        </p:txBody>
      </p:sp>
      <p:pic>
        <p:nvPicPr>
          <p:cNvPr id="4" name="Immagine 3"/>
          <p:cNvPicPr>
            <a:picLocks noChangeAspect="1"/>
          </p:cNvPicPr>
          <p:nvPr/>
        </p:nvPicPr>
        <p:blipFill>
          <a:blip r:embed="rId2" cstate="print"/>
          <a:stretch>
            <a:fillRect/>
          </a:stretch>
        </p:blipFill>
        <p:spPr>
          <a:xfrm>
            <a:off x="2439114" y="2952013"/>
            <a:ext cx="4041696" cy="3592619"/>
          </a:xfrm>
          <a:prstGeom prst="rect">
            <a:avLst/>
          </a:prstGeom>
        </p:spPr>
      </p:pic>
    </p:spTree>
    <p:extLst>
      <p:ext uri="{BB962C8B-B14F-4D97-AF65-F5344CB8AC3E}">
        <p14:creationId xmlns="" xmlns:p14="http://schemas.microsoft.com/office/powerpoint/2010/main" val="3829014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2276872"/>
            <a:ext cx="8064896" cy="1754326"/>
          </a:xfrm>
          <a:prstGeom prst="rect">
            <a:avLst/>
          </a:prstGeom>
        </p:spPr>
        <p:txBody>
          <a:bodyPr wrap="square">
            <a:spAutoFit/>
          </a:bodyPr>
          <a:lstStyle/>
          <a:p>
            <a:pPr algn="just"/>
            <a:r>
              <a:rPr lang="it-IT" dirty="0" smtClean="0"/>
              <a:t>C. Le difficoltà d’apprendimento </a:t>
            </a:r>
            <a:r>
              <a:rPr lang="it-IT" dirty="0" smtClean="0">
                <a:solidFill>
                  <a:srgbClr val="FF0000"/>
                </a:solidFill>
              </a:rPr>
              <a:t>iniziano nell’età scolare </a:t>
            </a:r>
            <a:r>
              <a:rPr lang="it-IT" dirty="0" smtClean="0"/>
              <a:t>ma potrebbero manifestarsi in modo chiaro solo quando le richieste scolastiche che coinvolgono le abilità carenti vanno oltre un certo livello di capacità individuale (es., quando i test richiedono rapidità, quando il carico di studio è molto alto). </a:t>
            </a:r>
          </a:p>
          <a:p>
            <a:pPr algn="just"/>
            <a:endParaRPr lang="it-IT"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Prensione corretta</a:t>
            </a:r>
            <a:endParaRPr lang="en-GB" dirty="0"/>
          </a:p>
        </p:txBody>
      </p:sp>
      <p:pic>
        <p:nvPicPr>
          <p:cNvPr id="5" name="Immagine 4"/>
          <p:cNvPicPr>
            <a:picLocks noChangeAspect="1"/>
          </p:cNvPicPr>
          <p:nvPr/>
        </p:nvPicPr>
        <p:blipFill>
          <a:blip r:embed="rId3" cstate="print"/>
          <a:stretch>
            <a:fillRect/>
          </a:stretch>
        </p:blipFill>
        <p:spPr>
          <a:xfrm>
            <a:off x="4777486" y="1905000"/>
            <a:ext cx="3615707" cy="3910965"/>
          </a:xfrm>
          <a:prstGeom prst="rect">
            <a:avLst/>
          </a:prstGeom>
        </p:spPr>
      </p:pic>
      <p:sp>
        <p:nvSpPr>
          <p:cNvPr id="6" name="CasellaDiTesto 5"/>
          <p:cNvSpPr txBox="1"/>
          <p:nvPr/>
        </p:nvSpPr>
        <p:spPr>
          <a:xfrm>
            <a:off x="978128" y="2154838"/>
            <a:ext cx="4809522" cy="3539430"/>
          </a:xfrm>
          <a:prstGeom prst="rect">
            <a:avLst/>
          </a:prstGeom>
          <a:noFill/>
        </p:spPr>
        <p:txBody>
          <a:bodyPr wrap="none" rtlCol="0">
            <a:spAutoFit/>
          </a:bodyPr>
          <a:lstStyle/>
          <a:p>
            <a:r>
              <a:rPr lang="it-IT" sz="3200" dirty="0" err="1" smtClean="0"/>
              <a:t>Tridigitale</a:t>
            </a:r>
            <a:r>
              <a:rPr lang="it-IT" sz="3200" dirty="0" smtClean="0"/>
              <a:t> dinamica</a:t>
            </a:r>
          </a:p>
          <a:p>
            <a:endParaRPr lang="it-IT" sz="3200" dirty="0" smtClean="0"/>
          </a:p>
          <a:p>
            <a:r>
              <a:rPr lang="it-IT" sz="3200" dirty="0" err="1" smtClean="0"/>
              <a:t>Tridigitale</a:t>
            </a:r>
            <a:r>
              <a:rPr lang="it-IT" sz="3200" dirty="0" smtClean="0"/>
              <a:t> laterale</a:t>
            </a:r>
          </a:p>
          <a:p>
            <a:endParaRPr lang="it-IT" sz="3200" dirty="0" smtClean="0"/>
          </a:p>
          <a:p>
            <a:r>
              <a:rPr lang="it-IT" sz="3200" dirty="0" err="1" smtClean="0"/>
              <a:t>Quadridigitale</a:t>
            </a:r>
            <a:r>
              <a:rPr lang="it-IT" sz="3200" dirty="0" smtClean="0"/>
              <a:t> dinamica</a:t>
            </a:r>
          </a:p>
          <a:p>
            <a:endParaRPr lang="it-IT" sz="3200" dirty="0" smtClean="0"/>
          </a:p>
          <a:p>
            <a:r>
              <a:rPr lang="it-IT" sz="3200" dirty="0" err="1" smtClean="0"/>
              <a:t>Quadridigitale</a:t>
            </a:r>
            <a:r>
              <a:rPr lang="it-IT" sz="3200" dirty="0" smtClean="0"/>
              <a:t> laterale</a:t>
            </a:r>
            <a:endParaRPr lang="en-GB" sz="3200" dirty="0"/>
          </a:p>
        </p:txBody>
      </p:sp>
    </p:spTree>
    <p:extLst>
      <p:ext uri="{BB962C8B-B14F-4D97-AF65-F5344CB8AC3E}">
        <p14:creationId xmlns="" xmlns:p14="http://schemas.microsoft.com/office/powerpoint/2010/main" val="1014211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Prensioni scorrette</a:t>
            </a:r>
            <a:endParaRPr lang="en-GB" dirty="0"/>
          </a:p>
        </p:txBody>
      </p:sp>
      <p:pic>
        <p:nvPicPr>
          <p:cNvPr id="6" name="Segnaposto contenuto 5"/>
          <p:cNvPicPr>
            <a:picLocks noGrp="1" noChangeAspect="1"/>
          </p:cNvPicPr>
          <p:nvPr>
            <p:ph idx="1"/>
          </p:nvPr>
        </p:nvPicPr>
        <p:blipFill>
          <a:blip r:embed="rId3" cstate="print"/>
          <a:stretch>
            <a:fillRect/>
          </a:stretch>
        </p:blipFill>
        <p:spPr>
          <a:xfrm>
            <a:off x="2171425" y="1538875"/>
            <a:ext cx="2938463" cy="2146468"/>
          </a:xfrm>
          <a:prstGeom prst="rect">
            <a:avLst/>
          </a:prstGeom>
        </p:spPr>
      </p:pic>
      <p:pic>
        <p:nvPicPr>
          <p:cNvPr id="4" name="Immagine 3"/>
          <p:cNvPicPr>
            <a:picLocks noChangeAspect="1"/>
          </p:cNvPicPr>
          <p:nvPr/>
        </p:nvPicPr>
        <p:blipFill>
          <a:blip r:embed="rId4" cstate="print"/>
          <a:stretch>
            <a:fillRect/>
          </a:stretch>
        </p:blipFill>
        <p:spPr>
          <a:xfrm>
            <a:off x="3949266" y="4220359"/>
            <a:ext cx="1714500" cy="1714500"/>
          </a:xfrm>
          <a:prstGeom prst="rect">
            <a:avLst/>
          </a:prstGeom>
        </p:spPr>
      </p:pic>
      <p:pic>
        <p:nvPicPr>
          <p:cNvPr id="5" name="Immagine 4"/>
          <p:cNvPicPr>
            <a:picLocks noChangeAspect="1"/>
          </p:cNvPicPr>
          <p:nvPr/>
        </p:nvPicPr>
        <p:blipFill>
          <a:blip r:embed="rId5" cstate="print"/>
          <a:stretch>
            <a:fillRect/>
          </a:stretch>
        </p:blipFill>
        <p:spPr>
          <a:xfrm>
            <a:off x="1748790" y="4015573"/>
            <a:ext cx="1257300" cy="2124075"/>
          </a:xfrm>
          <a:prstGeom prst="rect">
            <a:avLst/>
          </a:prstGeom>
        </p:spPr>
      </p:pic>
      <p:pic>
        <p:nvPicPr>
          <p:cNvPr id="7" name="Immagine 6"/>
          <p:cNvPicPr>
            <a:picLocks noChangeAspect="1"/>
          </p:cNvPicPr>
          <p:nvPr/>
        </p:nvPicPr>
        <p:blipFill>
          <a:blip r:embed="rId6" cstate="print"/>
          <a:stretch>
            <a:fillRect/>
          </a:stretch>
        </p:blipFill>
        <p:spPr>
          <a:xfrm>
            <a:off x="5282845" y="1904953"/>
            <a:ext cx="3172656" cy="3172656"/>
          </a:xfrm>
          <a:prstGeom prst="rect">
            <a:avLst/>
          </a:prstGeom>
        </p:spPr>
      </p:pic>
    </p:spTree>
    <p:extLst>
      <p:ext uri="{BB962C8B-B14F-4D97-AF65-F5344CB8AC3E}">
        <p14:creationId xmlns="" xmlns:p14="http://schemas.microsoft.com/office/powerpoint/2010/main" val="42007103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Scrittura</a:t>
            </a:r>
            <a:endParaRPr lang="en-GB" dirty="0"/>
          </a:p>
        </p:txBody>
      </p:sp>
      <p:sp>
        <p:nvSpPr>
          <p:cNvPr id="3" name="Segnaposto contenuto 2"/>
          <p:cNvSpPr>
            <a:spLocks noGrp="1"/>
          </p:cNvSpPr>
          <p:nvPr>
            <p:ph idx="1"/>
          </p:nvPr>
        </p:nvSpPr>
        <p:spPr>
          <a:xfrm>
            <a:off x="701386" y="1905000"/>
            <a:ext cx="7927073" cy="4644390"/>
          </a:xfrm>
        </p:spPr>
        <p:txBody>
          <a:bodyPr>
            <a:normAutofit fontScale="47500" lnSpcReduction="20000"/>
          </a:bodyPr>
          <a:lstStyle/>
          <a:p>
            <a:r>
              <a:rPr lang="it-IT" sz="5100" dirty="0" smtClean="0"/>
              <a:t>Movimenti di incisione e trascinamento</a:t>
            </a:r>
          </a:p>
          <a:p>
            <a:endParaRPr lang="it-IT" sz="5100" dirty="0" smtClean="0"/>
          </a:p>
          <a:p>
            <a:r>
              <a:rPr lang="it-IT" sz="5100" dirty="0"/>
              <a:t>Tratti Costitutivi delle lettere</a:t>
            </a:r>
          </a:p>
          <a:p>
            <a:endParaRPr lang="it-IT" dirty="0" smtClean="0"/>
          </a:p>
          <a:p>
            <a:pPr marL="0" indent="0">
              <a:buNone/>
            </a:pPr>
            <a:endParaRPr lang="it-IT" dirty="0" smtClean="0"/>
          </a:p>
          <a:p>
            <a:pPr marL="0" indent="0">
              <a:buNone/>
            </a:pPr>
            <a:r>
              <a:rPr lang="it-IT" dirty="0" smtClean="0"/>
              <a:t>								Linee orizzontali</a:t>
            </a:r>
            <a:endParaRPr lang="en-GB" dirty="0"/>
          </a:p>
          <a:p>
            <a:pPr marL="0" indent="0">
              <a:buNone/>
            </a:pPr>
            <a:r>
              <a:rPr lang="it-IT" dirty="0"/>
              <a:t>	</a:t>
            </a:r>
            <a:r>
              <a:rPr lang="it-IT" dirty="0" smtClean="0"/>
              <a:t>							Linee verticali</a:t>
            </a:r>
            <a:endParaRPr lang="it-IT" dirty="0"/>
          </a:p>
          <a:p>
            <a:pPr marL="0" indent="0">
              <a:buNone/>
            </a:pPr>
            <a:r>
              <a:rPr lang="it-IT" dirty="0" smtClean="0"/>
              <a:t>								Linee oblique</a:t>
            </a:r>
          </a:p>
          <a:p>
            <a:pPr marL="0" indent="0">
              <a:buNone/>
            </a:pPr>
            <a:r>
              <a:rPr lang="it-IT" dirty="0"/>
              <a:t>	</a:t>
            </a:r>
            <a:r>
              <a:rPr lang="it-IT" dirty="0" smtClean="0"/>
              <a:t>							Cerchi</a:t>
            </a:r>
          </a:p>
          <a:p>
            <a:pPr marL="0" indent="0">
              <a:buNone/>
            </a:pPr>
            <a:r>
              <a:rPr lang="it-IT" dirty="0"/>
              <a:t>	</a:t>
            </a:r>
            <a:r>
              <a:rPr lang="it-IT" dirty="0" smtClean="0"/>
              <a:t>							Semicerchi</a:t>
            </a:r>
          </a:p>
          <a:p>
            <a:pPr marL="0" indent="0">
              <a:buNone/>
            </a:pPr>
            <a:endParaRPr lang="it-IT" dirty="0"/>
          </a:p>
          <a:p>
            <a:pPr marL="0" indent="0">
              <a:buNone/>
            </a:pPr>
            <a:r>
              <a:rPr lang="it-IT" dirty="0" smtClean="0"/>
              <a:t>								Su tratteggio – su copia – in autonomia</a:t>
            </a:r>
          </a:p>
          <a:p>
            <a:pPr marL="0" indent="0">
              <a:buNone/>
            </a:pPr>
            <a:r>
              <a:rPr lang="it-IT" dirty="0"/>
              <a:t>	</a:t>
            </a:r>
            <a:r>
              <a:rPr lang="it-IT" dirty="0" smtClean="0"/>
              <a:t>							Spazio parametrizzato</a:t>
            </a:r>
          </a:p>
        </p:txBody>
      </p:sp>
      <p:pic>
        <p:nvPicPr>
          <p:cNvPr id="4" name="Immagine 3"/>
          <p:cNvPicPr>
            <a:picLocks noChangeAspect="1"/>
          </p:cNvPicPr>
          <p:nvPr/>
        </p:nvPicPr>
        <p:blipFill>
          <a:blip r:embed="rId2" cstate="print"/>
          <a:stretch>
            <a:fillRect/>
          </a:stretch>
        </p:blipFill>
        <p:spPr>
          <a:xfrm>
            <a:off x="1103255" y="3691890"/>
            <a:ext cx="2143125" cy="2857500"/>
          </a:xfrm>
          <a:prstGeom prst="rect">
            <a:avLst/>
          </a:prstGeom>
        </p:spPr>
      </p:pic>
    </p:spTree>
    <p:extLst>
      <p:ext uri="{BB962C8B-B14F-4D97-AF65-F5344CB8AC3E}">
        <p14:creationId xmlns="" xmlns:p14="http://schemas.microsoft.com/office/powerpoint/2010/main" val="41240201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Prerequisiti del calcolo…</a:t>
            </a:r>
            <a:endParaRPr lang="en-GB" dirty="0"/>
          </a:p>
        </p:txBody>
      </p:sp>
      <p:sp>
        <p:nvSpPr>
          <p:cNvPr id="3" name="Segnaposto contenuto 2"/>
          <p:cNvSpPr>
            <a:spLocks noGrp="1"/>
          </p:cNvSpPr>
          <p:nvPr>
            <p:ph idx="1"/>
          </p:nvPr>
        </p:nvSpPr>
        <p:spPr>
          <a:xfrm>
            <a:off x="1005320" y="2133600"/>
            <a:ext cx="7623139" cy="4211955"/>
          </a:xfrm>
        </p:spPr>
        <p:txBody>
          <a:bodyPr>
            <a:normAutofit fontScale="92500" lnSpcReduction="10000"/>
          </a:bodyPr>
          <a:lstStyle/>
          <a:p>
            <a:r>
              <a:rPr lang="it-IT" dirty="0" smtClean="0"/>
              <a:t>Dammi 5 cubetti…</a:t>
            </a:r>
          </a:p>
          <a:p>
            <a:pPr marL="0" indent="0">
              <a:buNone/>
            </a:pPr>
            <a:endParaRPr lang="it-IT" dirty="0" smtClean="0"/>
          </a:p>
          <a:p>
            <a:r>
              <a:rPr lang="it-IT" dirty="0" smtClean="0"/>
              <a:t>Conteggio in avanti</a:t>
            </a:r>
          </a:p>
          <a:p>
            <a:pPr marL="0" indent="0">
              <a:buNone/>
            </a:pPr>
            <a:endParaRPr lang="it-IT" dirty="0" smtClean="0"/>
          </a:p>
          <a:p>
            <a:r>
              <a:rPr lang="it-IT" dirty="0" smtClean="0"/>
              <a:t>Giudizio di quantità</a:t>
            </a:r>
          </a:p>
          <a:p>
            <a:pPr marL="0" indent="0">
              <a:buNone/>
            </a:pPr>
            <a:endParaRPr lang="it-IT" dirty="0" smtClean="0"/>
          </a:p>
          <a:p>
            <a:r>
              <a:rPr lang="it-IT" dirty="0" smtClean="0"/>
              <a:t>Rappresentazione di quantità sulle mani</a:t>
            </a:r>
          </a:p>
          <a:p>
            <a:pPr marL="0" indent="0">
              <a:buNone/>
            </a:pPr>
            <a:endParaRPr lang="it-IT" dirty="0" smtClean="0"/>
          </a:p>
          <a:p>
            <a:r>
              <a:rPr lang="it-IT" dirty="0" smtClean="0"/>
              <a:t>Piccoli conteggi</a:t>
            </a:r>
          </a:p>
          <a:p>
            <a:pPr marL="0" indent="0">
              <a:buNone/>
            </a:pPr>
            <a:endParaRPr lang="it-IT" dirty="0" smtClean="0"/>
          </a:p>
          <a:p>
            <a:r>
              <a:rPr lang="it-IT" dirty="0" smtClean="0"/>
              <a:t>Corrispondenza biunivoca…Quanti sono??</a:t>
            </a:r>
          </a:p>
          <a:p>
            <a:endParaRPr lang="it-IT" dirty="0"/>
          </a:p>
          <a:p>
            <a:endParaRPr lang="it-IT" dirty="0" smtClean="0"/>
          </a:p>
          <a:p>
            <a:endParaRPr lang="it-IT" dirty="0" smtClean="0"/>
          </a:p>
          <a:p>
            <a:endParaRPr lang="it-IT" dirty="0" smtClean="0"/>
          </a:p>
          <a:p>
            <a:endParaRPr lang="en-GB" dirty="0"/>
          </a:p>
        </p:txBody>
      </p:sp>
      <p:pic>
        <p:nvPicPr>
          <p:cNvPr id="4" name="Immagine 3"/>
          <p:cNvPicPr>
            <a:picLocks noChangeAspect="1"/>
          </p:cNvPicPr>
          <p:nvPr/>
        </p:nvPicPr>
        <p:blipFill>
          <a:blip r:embed="rId2" cstate="print"/>
          <a:stretch>
            <a:fillRect/>
          </a:stretch>
        </p:blipFill>
        <p:spPr>
          <a:xfrm>
            <a:off x="5285184" y="1905000"/>
            <a:ext cx="2239565" cy="1990724"/>
          </a:xfrm>
          <a:prstGeom prst="rect">
            <a:avLst/>
          </a:prstGeom>
        </p:spPr>
      </p:pic>
      <p:pic>
        <p:nvPicPr>
          <p:cNvPr id="5" name="Immagine 4"/>
          <p:cNvPicPr>
            <a:picLocks noChangeAspect="1"/>
          </p:cNvPicPr>
          <p:nvPr/>
        </p:nvPicPr>
        <p:blipFill>
          <a:blip r:embed="rId3" cstate="print"/>
          <a:stretch>
            <a:fillRect/>
          </a:stretch>
        </p:blipFill>
        <p:spPr>
          <a:xfrm>
            <a:off x="6035041" y="4535805"/>
            <a:ext cx="2593419" cy="1809750"/>
          </a:xfrm>
          <a:prstGeom prst="rect">
            <a:avLst/>
          </a:prstGeom>
        </p:spPr>
      </p:pic>
    </p:spTree>
    <p:extLst>
      <p:ext uri="{BB962C8B-B14F-4D97-AF65-F5344CB8AC3E}">
        <p14:creationId xmlns="" xmlns:p14="http://schemas.microsoft.com/office/powerpoint/2010/main" val="8479369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RISPETTO ALLE FUNZIONI </a:t>
            </a:r>
            <a:r>
              <a:rPr lang="it-IT" dirty="0" err="1" smtClean="0"/>
              <a:t>DI</a:t>
            </a:r>
            <a:r>
              <a:rPr lang="it-IT" dirty="0" smtClean="0"/>
              <a:t> BASE</a:t>
            </a:r>
            <a:endParaRPr lang="it-I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err="1" smtClean="0"/>
              <a:t>Abilita’</a:t>
            </a:r>
            <a:r>
              <a:rPr lang="it-IT" sz="3200" b="1" dirty="0" smtClean="0"/>
              <a:t> </a:t>
            </a:r>
            <a:r>
              <a:rPr lang="it-IT" sz="3200" b="1" dirty="0" err="1" smtClean="0"/>
              <a:t>visuo</a:t>
            </a:r>
            <a:r>
              <a:rPr lang="it-IT" sz="3200" b="1" dirty="0" smtClean="0"/>
              <a:t>-percettive</a:t>
            </a:r>
            <a:endParaRPr lang="en-GB" sz="3200" b="1" dirty="0"/>
          </a:p>
        </p:txBody>
      </p:sp>
      <p:sp>
        <p:nvSpPr>
          <p:cNvPr id="5" name="Rettangolo arrotondato 4"/>
          <p:cNvSpPr/>
          <p:nvPr/>
        </p:nvSpPr>
        <p:spPr>
          <a:xfrm>
            <a:off x="2204978" y="2152892"/>
            <a:ext cx="5278055" cy="3206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RICOSTRUZIONE DI MODELLI TRIDIMENSIONALI SU COPIA</a:t>
            </a:r>
          </a:p>
          <a:p>
            <a:pPr algn="ctr"/>
            <a:r>
              <a:rPr lang="it-IT" dirty="0" smtClean="0"/>
              <a:t>COSTRUZIONI TRIDIMENSIONALI SU MODELLO BIDIMENSIONALE</a:t>
            </a:r>
            <a:endParaRPr lang="en-GB" dirty="0"/>
          </a:p>
        </p:txBody>
      </p:sp>
    </p:spTree>
    <p:extLst>
      <p:ext uri="{BB962C8B-B14F-4D97-AF65-F5344CB8AC3E}">
        <p14:creationId xmlns="" xmlns:p14="http://schemas.microsoft.com/office/powerpoint/2010/main" val="15162957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4" name="Immagine 3"/>
          <p:cNvPicPr>
            <a:picLocks noChangeAspect="1"/>
          </p:cNvPicPr>
          <p:nvPr/>
        </p:nvPicPr>
        <p:blipFill>
          <a:blip r:embed="rId2" cstate="print"/>
          <a:stretch>
            <a:fillRect/>
          </a:stretch>
        </p:blipFill>
        <p:spPr>
          <a:xfrm>
            <a:off x="610738" y="405115"/>
            <a:ext cx="8472341" cy="5827853"/>
          </a:xfrm>
          <a:prstGeom prst="rect">
            <a:avLst/>
          </a:prstGeom>
        </p:spPr>
      </p:pic>
    </p:spTree>
    <p:extLst>
      <p:ext uri="{BB962C8B-B14F-4D97-AF65-F5344CB8AC3E}">
        <p14:creationId xmlns="" xmlns:p14="http://schemas.microsoft.com/office/powerpoint/2010/main" val="9713454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4" name="Immagine 3"/>
          <p:cNvPicPr>
            <a:picLocks noChangeAspect="1"/>
          </p:cNvPicPr>
          <p:nvPr/>
        </p:nvPicPr>
        <p:blipFill>
          <a:blip r:embed="rId2" cstate="print"/>
          <a:stretch>
            <a:fillRect/>
          </a:stretch>
        </p:blipFill>
        <p:spPr>
          <a:xfrm>
            <a:off x="460094" y="255460"/>
            <a:ext cx="8498711" cy="6602540"/>
          </a:xfrm>
          <a:prstGeom prst="rect">
            <a:avLst/>
          </a:prstGeom>
        </p:spPr>
      </p:pic>
    </p:spTree>
    <p:extLst>
      <p:ext uri="{BB962C8B-B14F-4D97-AF65-F5344CB8AC3E}">
        <p14:creationId xmlns="" xmlns:p14="http://schemas.microsoft.com/office/powerpoint/2010/main" val="19982394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t>Attenzione…</a:t>
            </a:r>
            <a:endParaRPr lang="en-GB" sz="3200" b="1" dirty="0"/>
          </a:p>
        </p:txBody>
      </p:sp>
      <p:sp>
        <p:nvSpPr>
          <p:cNvPr id="3" name="Segnaposto contenuto 2"/>
          <p:cNvSpPr>
            <a:spLocks noGrp="1"/>
          </p:cNvSpPr>
          <p:nvPr>
            <p:ph idx="1"/>
          </p:nvPr>
        </p:nvSpPr>
        <p:spPr>
          <a:xfrm>
            <a:off x="1319842" y="2133600"/>
            <a:ext cx="7308617" cy="4241321"/>
          </a:xfrm>
        </p:spPr>
        <p:txBody>
          <a:bodyPr>
            <a:normAutofit fontScale="92500" lnSpcReduction="10000"/>
          </a:bodyPr>
          <a:lstStyle/>
          <a:p>
            <a:r>
              <a:rPr lang="it-IT" sz="4000" dirty="0" smtClean="0"/>
              <a:t>Attenzione selettiva…</a:t>
            </a:r>
          </a:p>
          <a:p>
            <a:r>
              <a:rPr lang="it-IT" sz="4000" dirty="0" smtClean="0"/>
              <a:t>Attenzione sostenuta…</a:t>
            </a:r>
          </a:p>
          <a:p>
            <a:r>
              <a:rPr lang="it-IT" sz="4000" dirty="0" smtClean="0"/>
              <a:t>Attenzione divisa…</a:t>
            </a:r>
          </a:p>
          <a:p>
            <a:pPr marL="0" indent="0">
              <a:buNone/>
            </a:pPr>
            <a:endParaRPr lang="it-IT" dirty="0"/>
          </a:p>
          <a:p>
            <a:pPr marL="0" indent="0">
              <a:buNone/>
            </a:pPr>
            <a:endParaRPr lang="it-IT" dirty="0" smtClean="0"/>
          </a:p>
          <a:p>
            <a:pPr marL="0" indent="0">
              <a:buNone/>
            </a:pPr>
            <a:endParaRPr lang="it-IT" dirty="0"/>
          </a:p>
          <a:p>
            <a:pPr marL="0" indent="0">
              <a:buNone/>
            </a:pPr>
            <a:endParaRPr lang="it-IT" dirty="0" smtClean="0"/>
          </a:p>
          <a:p>
            <a:pPr marL="0" indent="0">
              <a:buNone/>
            </a:pPr>
            <a:r>
              <a:rPr lang="it-IT" dirty="0" smtClean="0"/>
              <a:t>										…cosa si può fare…ragioniamoci insieme…</a:t>
            </a:r>
            <a:endParaRPr lang="en-GB" dirty="0"/>
          </a:p>
        </p:txBody>
      </p:sp>
    </p:spTree>
    <p:extLst>
      <p:ext uri="{BB962C8B-B14F-4D97-AF65-F5344CB8AC3E}">
        <p14:creationId xmlns="" xmlns:p14="http://schemas.microsoft.com/office/powerpoint/2010/main" val="13569485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t>Memoria…</a:t>
            </a:r>
            <a:endParaRPr lang="en-GB" sz="3200" b="1" dirty="0"/>
          </a:p>
        </p:txBody>
      </p:sp>
      <p:sp>
        <p:nvSpPr>
          <p:cNvPr id="3" name="Segnaposto contenuto 2"/>
          <p:cNvSpPr>
            <a:spLocks noGrp="1"/>
          </p:cNvSpPr>
          <p:nvPr>
            <p:ph idx="1"/>
          </p:nvPr>
        </p:nvSpPr>
        <p:spPr>
          <a:xfrm>
            <a:off x="1941909" y="1678330"/>
            <a:ext cx="6686550" cy="4232893"/>
          </a:xfrm>
        </p:spPr>
        <p:txBody>
          <a:bodyPr/>
          <a:lstStyle/>
          <a:p>
            <a:pPr marL="0" indent="0">
              <a:buNone/>
            </a:pPr>
            <a:endParaRPr lang="it-IT" dirty="0"/>
          </a:p>
          <a:p>
            <a:r>
              <a:rPr lang="it-IT" dirty="0" smtClean="0"/>
              <a:t>Verbale </a:t>
            </a:r>
          </a:p>
          <a:p>
            <a:pPr marL="0" indent="0">
              <a:buNone/>
            </a:pPr>
            <a:endParaRPr lang="it-IT" dirty="0" smtClean="0"/>
          </a:p>
          <a:p>
            <a:r>
              <a:rPr lang="it-IT" dirty="0" err="1" smtClean="0"/>
              <a:t>Visuo</a:t>
            </a:r>
            <a:r>
              <a:rPr lang="it-IT" dirty="0" smtClean="0"/>
              <a:t>-spaziale </a:t>
            </a:r>
          </a:p>
          <a:p>
            <a:endParaRPr lang="it-IT" dirty="0"/>
          </a:p>
          <a:p>
            <a:r>
              <a:rPr lang="it-IT" dirty="0" smtClean="0"/>
              <a:t>Volti</a:t>
            </a:r>
          </a:p>
        </p:txBody>
      </p:sp>
    </p:spTree>
    <p:extLst>
      <p:ext uri="{BB962C8B-B14F-4D97-AF65-F5344CB8AC3E}">
        <p14:creationId xmlns="" xmlns:p14="http://schemas.microsoft.com/office/powerpoint/2010/main" val="1821448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p:cNvSpPr/>
          <p:nvPr/>
        </p:nvSpPr>
        <p:spPr>
          <a:xfrm>
            <a:off x="3203848" y="2420888"/>
            <a:ext cx="2160240"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Diagramma 1"/>
          <p:cNvGraphicFramePr/>
          <p:nvPr/>
        </p:nvGraphicFramePr>
        <p:xfrm>
          <a:off x="1524000"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Motricità globale</a:t>
            </a:r>
            <a:endParaRPr lang="en-GB" dirty="0"/>
          </a:p>
        </p:txBody>
      </p:sp>
      <p:sp>
        <p:nvSpPr>
          <p:cNvPr id="3" name="Segnaposto contenuto 2"/>
          <p:cNvSpPr>
            <a:spLocks noGrp="1"/>
          </p:cNvSpPr>
          <p:nvPr>
            <p:ph idx="1"/>
          </p:nvPr>
        </p:nvSpPr>
        <p:spPr/>
        <p:txBody>
          <a:bodyPr/>
          <a:lstStyle/>
          <a:p>
            <a:r>
              <a:rPr lang="it-IT" dirty="0" smtClean="0"/>
              <a:t> </a:t>
            </a:r>
            <a:r>
              <a:rPr lang="it-IT" sz="3200" dirty="0"/>
              <a:t>In grado </a:t>
            </a:r>
            <a:r>
              <a:rPr lang="it-IT" sz="3200" dirty="0" smtClean="0"/>
              <a:t>di:</a:t>
            </a:r>
          </a:p>
          <a:p>
            <a:r>
              <a:rPr lang="it-IT" sz="3200" dirty="0" smtClean="0"/>
              <a:t>camminare</a:t>
            </a:r>
          </a:p>
          <a:p>
            <a:r>
              <a:rPr lang="it-IT" sz="3200" dirty="0" smtClean="0"/>
              <a:t>Correre</a:t>
            </a:r>
          </a:p>
          <a:p>
            <a:r>
              <a:rPr lang="it-IT" sz="3200" dirty="0" smtClean="0"/>
              <a:t>Saltare</a:t>
            </a:r>
          </a:p>
          <a:p>
            <a:r>
              <a:rPr lang="it-IT" sz="3200" dirty="0" smtClean="0"/>
              <a:t>usare </a:t>
            </a:r>
            <a:r>
              <a:rPr lang="it-IT" sz="3200" dirty="0"/>
              <a:t>le </a:t>
            </a:r>
            <a:r>
              <a:rPr lang="it-IT" sz="3200" dirty="0" smtClean="0"/>
              <a:t>scale.</a:t>
            </a:r>
            <a:endParaRPr lang="it-IT" sz="3200" dirty="0"/>
          </a:p>
        </p:txBody>
      </p:sp>
    </p:spTree>
    <p:extLst>
      <p:ext uri="{BB962C8B-B14F-4D97-AF65-F5344CB8AC3E}">
        <p14:creationId xmlns="" xmlns:p14="http://schemas.microsoft.com/office/powerpoint/2010/main" val="30491568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Motricità</a:t>
            </a:r>
            <a:r>
              <a:rPr lang="en-US" dirty="0" smtClean="0"/>
              <a:t> fine…</a:t>
            </a:r>
            <a:endParaRPr lang="en-GB" dirty="0"/>
          </a:p>
        </p:txBody>
      </p:sp>
      <p:sp>
        <p:nvSpPr>
          <p:cNvPr id="3" name="Segnaposto contenuto 2"/>
          <p:cNvSpPr>
            <a:spLocks noGrp="1"/>
          </p:cNvSpPr>
          <p:nvPr>
            <p:ph idx="1"/>
          </p:nvPr>
        </p:nvSpPr>
        <p:spPr>
          <a:xfrm>
            <a:off x="1457325" y="2133600"/>
            <a:ext cx="7171134" cy="4221480"/>
          </a:xfrm>
        </p:spPr>
        <p:txBody>
          <a:bodyPr>
            <a:normAutofit/>
          </a:bodyPr>
          <a:lstStyle/>
          <a:p>
            <a:r>
              <a:rPr lang="it-IT" dirty="0" smtClean="0"/>
              <a:t>4 anni</a:t>
            </a:r>
          </a:p>
          <a:p>
            <a:r>
              <a:rPr lang="it-IT" dirty="0" smtClean="0"/>
              <a:t>Raccoglie piccoli </a:t>
            </a:r>
            <a:r>
              <a:rPr lang="it-IT" dirty="0" err="1" smtClean="0"/>
              <a:t>oggeti</a:t>
            </a:r>
            <a:r>
              <a:rPr lang="it-IT" dirty="0" smtClean="0"/>
              <a:t> </a:t>
            </a:r>
          </a:p>
          <a:p>
            <a:r>
              <a:rPr lang="it-IT" dirty="0" smtClean="0"/>
              <a:t>Pile di cubetti (almeno 5 cubetti)</a:t>
            </a:r>
          </a:p>
          <a:p>
            <a:r>
              <a:rPr lang="it-IT" dirty="0" smtClean="0"/>
              <a:t>Completa piccoli puzzle (fino 6 pezzi)</a:t>
            </a:r>
          </a:p>
          <a:p>
            <a:r>
              <a:rPr lang="it-IT" dirty="0" smtClean="0"/>
              <a:t>5 anni…</a:t>
            </a:r>
          </a:p>
          <a:p>
            <a:r>
              <a:rPr lang="it-IT" dirty="0" smtClean="0"/>
              <a:t>Disegna </a:t>
            </a:r>
            <a:r>
              <a:rPr lang="it-IT" dirty="0"/>
              <a:t>con pastelli pennarelli o </a:t>
            </a:r>
            <a:r>
              <a:rPr lang="it-IT" dirty="0" smtClean="0"/>
              <a:t>gessetti</a:t>
            </a:r>
          </a:p>
          <a:p>
            <a:r>
              <a:rPr lang="it-IT" dirty="0" smtClean="0"/>
              <a:t>Copia righe, copia da un modello quadrati, triangoli</a:t>
            </a:r>
          </a:p>
          <a:p>
            <a:r>
              <a:rPr lang="it-IT" dirty="0" smtClean="0"/>
              <a:t>Usa la gomma senza strappare il foglio</a:t>
            </a:r>
          </a:p>
          <a:p>
            <a:r>
              <a:rPr lang="it-IT" dirty="0" smtClean="0"/>
              <a:t>Usa le forbici, taglia figure semplici</a:t>
            </a:r>
          </a:p>
          <a:p>
            <a:r>
              <a:rPr lang="it-IT" b="1" dirty="0" smtClean="0"/>
              <a:t>Tiene la matita in modo appropriato per scrivere</a:t>
            </a:r>
            <a:endParaRPr lang="it-IT" b="1" dirty="0"/>
          </a:p>
          <a:p>
            <a:pPr marL="0" indent="0">
              <a:buNone/>
            </a:pPr>
            <a:endParaRPr lang="en-GB" dirty="0"/>
          </a:p>
        </p:txBody>
      </p:sp>
      <p:pic>
        <p:nvPicPr>
          <p:cNvPr id="4" name="Immagine 3"/>
          <p:cNvPicPr>
            <a:picLocks noChangeAspect="1"/>
          </p:cNvPicPr>
          <p:nvPr/>
        </p:nvPicPr>
        <p:blipFill>
          <a:blip r:embed="rId2" cstate="print"/>
          <a:stretch>
            <a:fillRect/>
          </a:stretch>
        </p:blipFill>
        <p:spPr>
          <a:xfrm>
            <a:off x="5285185" y="1264555"/>
            <a:ext cx="1850231" cy="1847850"/>
          </a:xfrm>
          <a:prstGeom prst="rect">
            <a:avLst/>
          </a:prstGeom>
        </p:spPr>
      </p:pic>
    </p:spTree>
    <p:extLst>
      <p:ext uri="{BB962C8B-B14F-4D97-AF65-F5344CB8AC3E}">
        <p14:creationId xmlns="" xmlns:p14="http://schemas.microsoft.com/office/powerpoint/2010/main" val="20726319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t>Linguaggio…</a:t>
            </a:r>
            <a:endParaRPr lang="en-GB" sz="3200" b="1" dirty="0"/>
          </a:p>
        </p:txBody>
      </p:sp>
      <p:sp>
        <p:nvSpPr>
          <p:cNvPr id="3" name="Segnaposto contenuto 2"/>
          <p:cNvSpPr>
            <a:spLocks noGrp="1"/>
          </p:cNvSpPr>
          <p:nvPr>
            <p:ph idx="1"/>
          </p:nvPr>
        </p:nvSpPr>
        <p:spPr>
          <a:xfrm>
            <a:off x="1215736" y="1641764"/>
            <a:ext cx="7412723" cy="4269458"/>
          </a:xfrm>
        </p:spPr>
        <p:txBody>
          <a:bodyPr>
            <a:normAutofit fontScale="55000" lnSpcReduction="20000"/>
          </a:bodyPr>
          <a:lstStyle/>
          <a:p>
            <a:r>
              <a:rPr lang="en-US" dirty="0" smtClean="0"/>
              <a:t>Il bambino </a:t>
            </a:r>
            <a:r>
              <a:rPr lang="en-US" dirty="0" err="1" smtClean="0"/>
              <a:t>inizia</a:t>
            </a:r>
            <a:r>
              <a:rPr lang="en-US" dirty="0" smtClean="0"/>
              <a:t> a </a:t>
            </a:r>
            <a:r>
              <a:rPr lang="en-US" dirty="0" err="1" smtClean="0"/>
              <a:t>raccontare</a:t>
            </a:r>
            <a:r>
              <a:rPr lang="en-US" dirty="0" smtClean="0"/>
              <a:t>…</a:t>
            </a:r>
          </a:p>
          <a:p>
            <a:pPr marL="0" indent="0">
              <a:buNone/>
            </a:pPr>
            <a:endParaRPr lang="en-US" dirty="0" smtClean="0"/>
          </a:p>
          <a:p>
            <a:pPr marL="0" indent="0">
              <a:buNone/>
            </a:pPr>
            <a:endParaRPr lang="en-US" dirty="0" smtClean="0"/>
          </a:p>
          <a:p>
            <a:r>
              <a:rPr lang="en-US" dirty="0" err="1" smtClean="0"/>
              <a:t>Vocabolario</a:t>
            </a:r>
            <a:r>
              <a:rPr lang="en-US" dirty="0" smtClean="0"/>
              <a:t> </a:t>
            </a:r>
            <a:r>
              <a:rPr lang="en-US" dirty="0" err="1" smtClean="0"/>
              <a:t>fatto</a:t>
            </a:r>
            <a:r>
              <a:rPr lang="en-US" dirty="0" smtClean="0"/>
              <a:t> 1500/2000 parole…. Nomi </a:t>
            </a:r>
            <a:r>
              <a:rPr lang="en-US" dirty="0" err="1" smtClean="0"/>
              <a:t>verbi</a:t>
            </a:r>
            <a:r>
              <a:rPr lang="en-US" dirty="0" smtClean="0"/>
              <a:t> </a:t>
            </a:r>
            <a:r>
              <a:rPr lang="en-US" dirty="0" err="1" smtClean="0"/>
              <a:t>aggettivi</a:t>
            </a:r>
            <a:r>
              <a:rPr lang="en-US" dirty="0" smtClean="0"/>
              <a:t> </a:t>
            </a:r>
            <a:r>
              <a:rPr lang="en-US" dirty="0" err="1" smtClean="0"/>
              <a:t>articoli</a:t>
            </a:r>
            <a:r>
              <a:rPr lang="en-US" dirty="0" smtClean="0"/>
              <a:t> </a:t>
            </a:r>
            <a:r>
              <a:rPr lang="en-US" dirty="0" err="1" smtClean="0"/>
              <a:t>preposizioni</a:t>
            </a:r>
            <a:endParaRPr lang="en-US" dirty="0" smtClean="0"/>
          </a:p>
          <a:p>
            <a:pPr marL="0" indent="0">
              <a:buNone/>
            </a:pPr>
            <a:r>
              <a:rPr lang="en-US" dirty="0" smtClean="0"/>
              <a:t>	</a:t>
            </a:r>
            <a:r>
              <a:rPr lang="en-US" dirty="0" err="1" smtClean="0"/>
              <a:t>Dov’è</a:t>
            </a:r>
            <a:r>
              <a:rPr lang="en-US" dirty="0" smtClean="0"/>
              <a:t>…? </a:t>
            </a:r>
          </a:p>
          <a:p>
            <a:pPr marL="0" indent="0">
              <a:buNone/>
            </a:pPr>
            <a:r>
              <a:rPr lang="en-US" dirty="0"/>
              <a:t>	</a:t>
            </a:r>
            <a:r>
              <a:rPr lang="en-US" dirty="0" err="1" smtClean="0"/>
              <a:t>Foto</a:t>
            </a:r>
            <a:endParaRPr lang="en-US" dirty="0"/>
          </a:p>
          <a:p>
            <a:pPr marL="0" indent="0">
              <a:buNone/>
            </a:pPr>
            <a:r>
              <a:rPr lang="en-US" dirty="0" smtClean="0"/>
              <a:t>	3 </a:t>
            </a:r>
            <a:r>
              <a:rPr lang="en-US" dirty="0" err="1" smtClean="0"/>
              <a:t>immagini</a:t>
            </a:r>
            <a:r>
              <a:rPr lang="en-US" dirty="0" smtClean="0"/>
              <a:t>  (</a:t>
            </a:r>
            <a:r>
              <a:rPr lang="en-US" dirty="0" err="1" smtClean="0"/>
              <a:t>distrattore</a:t>
            </a:r>
            <a:r>
              <a:rPr lang="en-US" dirty="0" smtClean="0"/>
              <a:t> </a:t>
            </a:r>
            <a:r>
              <a:rPr lang="en-US" dirty="0" err="1" smtClean="0"/>
              <a:t>semantico</a:t>
            </a:r>
            <a:r>
              <a:rPr lang="en-US" dirty="0" smtClean="0"/>
              <a:t>/target/</a:t>
            </a:r>
            <a:r>
              <a:rPr lang="en-US" dirty="0" err="1" smtClean="0"/>
              <a:t>distrattore</a:t>
            </a:r>
            <a:r>
              <a:rPr lang="en-US" dirty="0" smtClean="0"/>
              <a:t>)</a:t>
            </a:r>
          </a:p>
          <a:p>
            <a:pPr marL="0" indent="0">
              <a:buNone/>
            </a:pPr>
            <a:endParaRPr lang="en-US" dirty="0" smtClean="0"/>
          </a:p>
          <a:p>
            <a:r>
              <a:rPr lang="en-US" dirty="0" smtClean="0"/>
              <a:t>In </a:t>
            </a:r>
            <a:r>
              <a:rPr lang="en-US" dirty="0" err="1" smtClean="0"/>
              <a:t>grado</a:t>
            </a:r>
            <a:r>
              <a:rPr lang="en-US" dirty="0" smtClean="0"/>
              <a:t> di </a:t>
            </a:r>
            <a:r>
              <a:rPr lang="en-US" dirty="0" err="1" smtClean="0"/>
              <a:t>comprendere</a:t>
            </a:r>
            <a:r>
              <a:rPr lang="en-US" dirty="0" smtClean="0"/>
              <a:t> </a:t>
            </a:r>
            <a:r>
              <a:rPr lang="en-US" dirty="0" err="1" smtClean="0"/>
              <a:t>strutture</a:t>
            </a:r>
            <a:r>
              <a:rPr lang="en-US" dirty="0" smtClean="0"/>
              <a:t> </a:t>
            </a:r>
            <a:r>
              <a:rPr lang="en-US" dirty="0" err="1" smtClean="0"/>
              <a:t>frasali</a:t>
            </a:r>
            <a:r>
              <a:rPr lang="en-US" dirty="0" smtClean="0"/>
              <a:t> </a:t>
            </a:r>
            <a:r>
              <a:rPr lang="en-US" dirty="0" err="1" smtClean="0"/>
              <a:t>semplici</a:t>
            </a:r>
            <a:r>
              <a:rPr lang="en-US" dirty="0" smtClean="0"/>
              <a:t> e </a:t>
            </a:r>
            <a:r>
              <a:rPr lang="en-US" dirty="0" err="1" smtClean="0"/>
              <a:t>complesse</a:t>
            </a:r>
            <a:endParaRPr lang="en-US" dirty="0" smtClean="0"/>
          </a:p>
          <a:p>
            <a:pPr marL="0" indent="0">
              <a:buNone/>
            </a:pPr>
            <a:endParaRPr lang="en-US" dirty="0"/>
          </a:p>
          <a:p>
            <a:r>
              <a:rPr lang="en-US" dirty="0" smtClean="0"/>
              <a:t>La bambina </a:t>
            </a:r>
            <a:r>
              <a:rPr lang="en-US" dirty="0" err="1" smtClean="0"/>
              <a:t>cammina</a:t>
            </a:r>
            <a:endParaRPr lang="en-US" dirty="0" smtClean="0"/>
          </a:p>
          <a:p>
            <a:r>
              <a:rPr lang="en-US" dirty="0" smtClean="0"/>
              <a:t>La mamma </a:t>
            </a:r>
            <a:r>
              <a:rPr lang="en-US" dirty="0" err="1" smtClean="0"/>
              <a:t>spinge</a:t>
            </a:r>
            <a:r>
              <a:rPr lang="en-US" dirty="0" smtClean="0"/>
              <a:t> la </a:t>
            </a:r>
            <a:r>
              <a:rPr lang="en-US" dirty="0" err="1" smtClean="0"/>
              <a:t>sedia</a:t>
            </a:r>
            <a:endParaRPr lang="en-US" dirty="0" smtClean="0"/>
          </a:p>
          <a:p>
            <a:r>
              <a:rPr lang="en-US" dirty="0" smtClean="0"/>
              <a:t>Il papa </a:t>
            </a:r>
            <a:r>
              <a:rPr lang="en-US" dirty="0" err="1" smtClean="0"/>
              <a:t>mette</a:t>
            </a:r>
            <a:r>
              <a:rPr lang="en-US" dirty="0" smtClean="0"/>
              <a:t> </a:t>
            </a:r>
            <a:r>
              <a:rPr lang="en-US" dirty="0" err="1" smtClean="0"/>
              <a:t>i</a:t>
            </a:r>
            <a:r>
              <a:rPr lang="en-US" dirty="0" smtClean="0"/>
              <a:t> </a:t>
            </a:r>
            <a:r>
              <a:rPr lang="en-US" dirty="0" err="1" smtClean="0"/>
              <a:t>fiori</a:t>
            </a:r>
            <a:r>
              <a:rPr lang="en-US" dirty="0" smtClean="0"/>
              <a:t> </a:t>
            </a:r>
            <a:r>
              <a:rPr lang="en-US" dirty="0" err="1" smtClean="0"/>
              <a:t>sul</a:t>
            </a:r>
            <a:r>
              <a:rPr lang="en-US" dirty="0" smtClean="0"/>
              <a:t> </a:t>
            </a:r>
            <a:r>
              <a:rPr lang="en-US" dirty="0" err="1" smtClean="0"/>
              <a:t>tavolo</a:t>
            </a:r>
            <a:endParaRPr lang="en-US" dirty="0" smtClean="0"/>
          </a:p>
          <a:p>
            <a:r>
              <a:rPr lang="en-US" dirty="0" smtClean="0"/>
              <a:t>La </a:t>
            </a:r>
            <a:r>
              <a:rPr lang="en-US" dirty="0" err="1" smtClean="0"/>
              <a:t>nonna</a:t>
            </a:r>
            <a:r>
              <a:rPr lang="en-US" dirty="0" smtClean="0"/>
              <a:t> lo </a:t>
            </a:r>
            <a:r>
              <a:rPr lang="en-US" dirty="0" err="1" smtClean="0"/>
              <a:t>pettina</a:t>
            </a:r>
            <a:endParaRPr lang="en-US" dirty="0" smtClean="0"/>
          </a:p>
          <a:p>
            <a:r>
              <a:rPr lang="en-US" dirty="0" smtClean="0"/>
              <a:t>Il cane è </a:t>
            </a:r>
            <a:r>
              <a:rPr lang="en-US" dirty="0" err="1" smtClean="0"/>
              <a:t>spinto</a:t>
            </a:r>
            <a:r>
              <a:rPr lang="en-US" dirty="0" smtClean="0"/>
              <a:t> dal </a:t>
            </a:r>
            <a:r>
              <a:rPr lang="en-US" dirty="0" err="1" smtClean="0"/>
              <a:t>gatto</a:t>
            </a:r>
            <a:endParaRPr lang="en-US" dirty="0" smtClean="0"/>
          </a:p>
          <a:p>
            <a:endParaRPr lang="en-US" dirty="0" smtClean="0"/>
          </a:p>
        </p:txBody>
      </p:sp>
      <p:pic>
        <p:nvPicPr>
          <p:cNvPr id="4" name="Immagine 3"/>
          <p:cNvPicPr>
            <a:picLocks noChangeAspect="1"/>
          </p:cNvPicPr>
          <p:nvPr/>
        </p:nvPicPr>
        <p:blipFill>
          <a:blip r:embed="rId3" cstate="print"/>
          <a:stretch>
            <a:fillRect/>
          </a:stretch>
        </p:blipFill>
        <p:spPr>
          <a:xfrm>
            <a:off x="6665979" y="374074"/>
            <a:ext cx="2066500" cy="2048741"/>
          </a:xfrm>
          <a:prstGeom prst="rect">
            <a:avLst/>
          </a:prstGeom>
        </p:spPr>
      </p:pic>
      <p:pic>
        <p:nvPicPr>
          <p:cNvPr id="5" name="Immagine 4"/>
          <p:cNvPicPr>
            <a:picLocks noChangeAspect="1"/>
          </p:cNvPicPr>
          <p:nvPr/>
        </p:nvPicPr>
        <p:blipFill>
          <a:blip r:embed="rId4" cstate="print"/>
          <a:stretch>
            <a:fillRect/>
          </a:stretch>
        </p:blipFill>
        <p:spPr>
          <a:xfrm>
            <a:off x="7073125" y="2672852"/>
            <a:ext cx="1607344" cy="2143125"/>
          </a:xfrm>
          <a:prstGeom prst="rect">
            <a:avLst/>
          </a:prstGeom>
        </p:spPr>
      </p:pic>
    </p:spTree>
    <p:extLst>
      <p:ext uri="{BB962C8B-B14F-4D97-AF65-F5344CB8AC3E}">
        <p14:creationId xmlns="" xmlns:p14="http://schemas.microsoft.com/office/powerpoint/2010/main" val="28146189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92696"/>
            <a:ext cx="7467600" cy="5781256"/>
          </a:xfrm>
        </p:spPr>
        <p:txBody>
          <a:bodyPr/>
          <a:lstStyle/>
          <a:p>
            <a:endParaRPr lang="it-IT" dirty="0" smtClean="0"/>
          </a:p>
          <a:p>
            <a:endParaRPr lang="it-IT" dirty="0"/>
          </a:p>
          <a:p>
            <a:endParaRPr lang="it-IT" dirty="0" smtClean="0"/>
          </a:p>
          <a:p>
            <a:endParaRPr lang="it-IT" dirty="0"/>
          </a:p>
          <a:p>
            <a:endParaRPr lang="it-IT" sz="3600" dirty="0" smtClean="0"/>
          </a:p>
          <a:p>
            <a:pPr marL="0" indent="0" algn="ctr">
              <a:buNone/>
            </a:pPr>
            <a:r>
              <a:rPr lang="it-IT" sz="3600" dirty="0" smtClean="0"/>
              <a:t>Grazie per l’ attenzione!!!</a:t>
            </a:r>
            <a:endParaRPr lang="it-IT" sz="3600" dirty="0"/>
          </a:p>
        </p:txBody>
      </p:sp>
    </p:spTree>
    <p:extLst>
      <p:ext uri="{BB962C8B-B14F-4D97-AF65-F5344CB8AC3E}">
        <p14:creationId xmlns="" xmlns:p14="http://schemas.microsoft.com/office/powerpoint/2010/main" val="21256785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503238"/>
            <a:ext cx="7313613" cy="707521"/>
          </a:xfrm>
        </p:spPr>
        <p:txBody>
          <a:bodyPr>
            <a:normAutofit fontScale="90000"/>
          </a:bodyPr>
          <a:lstStyle/>
          <a:p>
            <a:pPr algn="ctr"/>
            <a:r>
              <a:rPr lang="it-IT" sz="4000" dirty="0">
                <a:solidFill>
                  <a:schemeClr val="accent1"/>
                </a:solidFill>
                <a:latin typeface="Brush Script MT Italic"/>
                <a:cs typeface="Brush Script MT Italic"/>
              </a:rPr>
              <a:t>Legge 170</a:t>
            </a:r>
            <a:br>
              <a:rPr lang="it-IT" sz="4000" dirty="0">
                <a:solidFill>
                  <a:schemeClr val="accent1"/>
                </a:solidFill>
                <a:latin typeface="Brush Script MT Italic"/>
                <a:cs typeface="Brush Script MT Italic"/>
              </a:rPr>
            </a:br>
            <a:r>
              <a:rPr lang="it-IT" sz="4000" dirty="0">
                <a:solidFill>
                  <a:schemeClr val="accent1"/>
                </a:solidFill>
                <a:latin typeface="Brush Script MT Italic"/>
                <a:cs typeface="Brush Script MT Italic"/>
              </a:rPr>
              <a:t> del 8 Ottobre 2010</a:t>
            </a:r>
            <a:r>
              <a:rPr lang="it-IT" sz="4800" dirty="0">
                <a:solidFill>
                  <a:schemeClr val="accent1"/>
                </a:solidFill>
                <a:latin typeface="Brush Script MT Italic"/>
                <a:cs typeface="Brush Script MT Italic"/>
              </a:rPr>
              <a:t> art.5 </a:t>
            </a:r>
            <a:endParaRPr lang="it-IT" dirty="0">
              <a:solidFill>
                <a:schemeClr val="accent1"/>
              </a:solidFill>
            </a:endParaRPr>
          </a:p>
        </p:txBody>
      </p:sp>
      <p:sp>
        <p:nvSpPr>
          <p:cNvPr id="3" name="Segnaposto contenuto 2"/>
          <p:cNvSpPr>
            <a:spLocks noGrp="1"/>
          </p:cNvSpPr>
          <p:nvPr>
            <p:ph idx="1"/>
          </p:nvPr>
        </p:nvSpPr>
        <p:spPr>
          <a:xfrm>
            <a:off x="531091" y="1735137"/>
            <a:ext cx="8139545" cy="4845771"/>
          </a:xfrm>
        </p:spPr>
        <p:txBody>
          <a:bodyPr>
            <a:normAutofit fontScale="70000" lnSpcReduction="20000"/>
          </a:bodyPr>
          <a:lstStyle/>
          <a:p>
            <a:pPr marL="0" indent="0" algn="ctr">
              <a:buNone/>
            </a:pPr>
            <a:r>
              <a:rPr lang="it-IT" sz="2800" b="1" dirty="0"/>
              <a:t> </a:t>
            </a:r>
            <a:r>
              <a:rPr lang="it-IT" sz="2800" b="1" dirty="0" smtClean="0"/>
              <a:t>Misure </a:t>
            </a:r>
            <a:r>
              <a:rPr lang="it-IT" sz="2800" b="1" dirty="0"/>
              <a:t>educative e didattiche di supporto</a:t>
            </a:r>
          </a:p>
          <a:p>
            <a:pPr marL="0" indent="0" algn="ctr">
              <a:buNone/>
            </a:pPr>
            <a:endParaRPr lang="it-IT" dirty="0"/>
          </a:p>
          <a:p>
            <a:pPr marL="0" indent="0" algn="just">
              <a:lnSpc>
                <a:spcPct val="110000"/>
              </a:lnSpc>
              <a:spcBef>
                <a:spcPts val="0"/>
              </a:spcBef>
              <a:buNone/>
            </a:pPr>
            <a:r>
              <a:rPr lang="it-IT" sz="2000" dirty="0"/>
              <a:t>1. </a:t>
            </a:r>
            <a:r>
              <a:rPr lang="it-IT" dirty="0"/>
              <a:t>Gli studenti con diagnosi di DSA hanno diritto a fruire </a:t>
            </a:r>
            <a:r>
              <a:rPr lang="it-IT" u="sng" dirty="0"/>
              <a:t>di appositi provvedimenti dispensativi e compensativi di flessibilità didattica nel corso dei cicli di istruzione e formazione e negli studi universitari.</a:t>
            </a:r>
          </a:p>
          <a:p>
            <a:pPr marL="0" indent="0" algn="just">
              <a:lnSpc>
                <a:spcPct val="110000"/>
              </a:lnSpc>
              <a:spcBef>
                <a:spcPts val="0"/>
              </a:spcBef>
              <a:buNone/>
            </a:pPr>
            <a:endParaRPr lang="it-IT" dirty="0"/>
          </a:p>
          <a:p>
            <a:pPr marL="0" indent="0" algn="just">
              <a:lnSpc>
                <a:spcPct val="110000"/>
              </a:lnSpc>
              <a:spcBef>
                <a:spcPts val="0"/>
              </a:spcBef>
              <a:buNone/>
            </a:pPr>
            <a:r>
              <a:rPr lang="it-IT" dirty="0"/>
              <a:t>2. Agli studenti con DSA le istituzioni scolastiche, a valere sulle risorse specifiche e disponibili a legislazione vigente iscritte nello stato di previsione del Ministero dell’istruzione, dell’ università e della ricerca, garantiscono: a) l’uso di </a:t>
            </a:r>
            <a:r>
              <a:rPr lang="it-IT" b="1" u="sng" dirty="0">
                <a:solidFill>
                  <a:srgbClr val="860908"/>
                </a:solidFill>
              </a:rPr>
              <a:t>una didattica individualizzata e personalizzata</a:t>
            </a:r>
            <a:r>
              <a:rPr lang="it-IT" u="sng" dirty="0"/>
              <a:t>, </a:t>
            </a:r>
            <a:r>
              <a:rPr lang="it-IT" dirty="0"/>
              <a:t>con forme efficaci e flessibili di lavoro scolastico che tengano conto anche di caratteristiche peculiari dei soggetti, quali il bilinguismo, adottando una metodologia e una strategia educativa adeguate; b) </a:t>
            </a:r>
            <a:r>
              <a:rPr lang="it-IT" b="1" u="sng" dirty="0">
                <a:solidFill>
                  <a:srgbClr val="860908"/>
                </a:solidFill>
              </a:rPr>
              <a:t>l’introduzione di strumenti compensativi,</a:t>
            </a:r>
            <a:r>
              <a:rPr lang="it-IT" b="1" dirty="0">
                <a:solidFill>
                  <a:srgbClr val="860908"/>
                </a:solidFill>
              </a:rPr>
              <a:t> </a:t>
            </a:r>
            <a:r>
              <a:rPr lang="it-IT" dirty="0"/>
              <a:t>compresi i mezzi di apprendimento alternativi e le tecnologie informatiche</a:t>
            </a:r>
            <a:r>
              <a:rPr lang="it-IT" b="1" u="sng" dirty="0">
                <a:solidFill>
                  <a:srgbClr val="860908"/>
                </a:solidFill>
              </a:rPr>
              <a:t>, nonché misure dispensative </a:t>
            </a:r>
            <a:r>
              <a:rPr lang="it-IT" dirty="0"/>
              <a:t>da alcune prestazioni non essenziali ai fini della qualità dei concetti da apprendere; c) per l’insegnamento delle lingue straniere, l’uso di strumenti compensativi che favoriscano la comunicazione verbale e che assicurino ritmi graduali di apprendimento, prevedendo anche, ove risulti utile, la possibilità dell’esonero.</a:t>
            </a:r>
          </a:p>
          <a:p>
            <a:pPr marL="0" indent="0" algn="just">
              <a:lnSpc>
                <a:spcPct val="110000"/>
              </a:lnSpc>
              <a:spcBef>
                <a:spcPts val="0"/>
              </a:spcBef>
              <a:buNone/>
            </a:pPr>
            <a:endParaRPr lang="it-IT" dirty="0"/>
          </a:p>
          <a:p>
            <a:pPr marL="0" indent="0" algn="just">
              <a:lnSpc>
                <a:spcPct val="110000"/>
              </a:lnSpc>
              <a:spcBef>
                <a:spcPts val="0"/>
              </a:spcBef>
              <a:buNone/>
            </a:pPr>
            <a:r>
              <a:rPr lang="it-IT" dirty="0"/>
              <a:t>3. Le misure di cui al comma 2 devono essere sottoposte </a:t>
            </a:r>
            <a:r>
              <a:rPr lang="it-IT" b="1" u="sng" dirty="0">
                <a:solidFill>
                  <a:schemeClr val="accent1"/>
                </a:solidFill>
              </a:rPr>
              <a:t>periodicamente a monitoraggio</a:t>
            </a:r>
            <a:r>
              <a:rPr lang="it-IT" u="sng" dirty="0"/>
              <a:t> </a:t>
            </a:r>
            <a:r>
              <a:rPr lang="it-IT" dirty="0"/>
              <a:t>per valutarne l’efficacia e il raggiungimento degli obiettivi.</a:t>
            </a:r>
          </a:p>
          <a:p>
            <a:pPr algn="just">
              <a:lnSpc>
                <a:spcPct val="110000"/>
              </a:lnSpc>
              <a:spcBef>
                <a:spcPts val="0"/>
              </a:spcBef>
            </a:pPr>
            <a:endParaRPr lang="it-IT" dirty="0"/>
          </a:p>
          <a:p>
            <a:pPr marL="0" indent="0" algn="just">
              <a:lnSpc>
                <a:spcPct val="110000"/>
              </a:lnSpc>
              <a:spcBef>
                <a:spcPts val="0"/>
              </a:spcBef>
              <a:buNone/>
            </a:pPr>
            <a:r>
              <a:rPr lang="it-IT" dirty="0"/>
              <a:t>4. Agli studenti con DSA sono garantite, durante il percorso di istruzione e di formazione scolastica e universitaria, </a:t>
            </a:r>
            <a:r>
              <a:rPr lang="it-IT" u="sng" dirty="0"/>
              <a:t>adeguate forme di verifica e di valutazione</a:t>
            </a:r>
            <a:r>
              <a:rPr lang="it-IT" dirty="0"/>
              <a:t>, anche per quanto concerne gli esami di Stato e di ammissione all’università nonché gli esami universitari.</a:t>
            </a:r>
          </a:p>
          <a:p>
            <a:pPr marL="0" indent="0">
              <a:buNone/>
            </a:pPr>
            <a:endParaRPr lang="it-IT" dirty="0"/>
          </a:p>
        </p:txBody>
      </p:sp>
    </p:spTree>
    <p:extLst>
      <p:ext uri="{BB962C8B-B14F-4D97-AF65-F5344CB8AC3E}">
        <p14:creationId xmlns="" xmlns:p14="http://schemas.microsoft.com/office/powerpoint/2010/main" val="28886534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7467600" cy="1364817"/>
          </a:xfrm>
        </p:spPr>
        <p:txBody>
          <a:bodyPr>
            <a:noAutofit/>
          </a:bodyPr>
          <a:lstStyle/>
          <a:p>
            <a:r>
              <a:rPr lang="it-IT" sz="3600" dirty="0" smtClean="0"/>
              <a:t>      Didattica individualizzata e</a:t>
            </a:r>
            <a:br>
              <a:rPr lang="it-IT" sz="3600" dirty="0" smtClean="0"/>
            </a:br>
            <a:r>
              <a:rPr lang="it-IT" sz="3600" dirty="0"/>
              <a:t> </a:t>
            </a:r>
            <a:r>
              <a:rPr lang="it-IT" sz="3600" dirty="0" smtClean="0"/>
              <a:t>                    personalizzata</a:t>
            </a:r>
            <a:endParaRPr lang="it-IT" sz="3600" dirty="0"/>
          </a:p>
        </p:txBody>
      </p:sp>
      <p:sp>
        <p:nvSpPr>
          <p:cNvPr id="3" name="Segnaposto contenuto 2"/>
          <p:cNvSpPr>
            <a:spLocks noGrp="1"/>
          </p:cNvSpPr>
          <p:nvPr>
            <p:ph idx="1"/>
          </p:nvPr>
        </p:nvSpPr>
        <p:spPr>
          <a:xfrm>
            <a:off x="914400" y="1735138"/>
            <a:ext cx="3265055" cy="3968317"/>
          </a:xfrm>
        </p:spPr>
        <p:txBody>
          <a:bodyPr>
            <a:normAutofit fontScale="92500" lnSpcReduction="20000"/>
          </a:bodyPr>
          <a:lstStyle/>
          <a:p>
            <a:pPr algn="just">
              <a:buFont typeface="Courier New"/>
              <a:buChar char="o"/>
            </a:pPr>
            <a:r>
              <a:rPr lang="it-IT" dirty="0" smtClean="0"/>
              <a:t>Consiste nell’attività di recupero individuale che può svolgere l’alunno per potenziare determinate abilità o per acquisire specifiche competenze, anche nell’ambito degli strumenti compensativi e nel metodo di studio; tali attività individualizzate possono essere realizzate nelle fasi di lavoro individuale in classe o in momenti ad esse dedicati, secondo tutte le forme di flessibilità del lavoro scolastico consentite dalla normativa vigente</a:t>
            </a:r>
          </a:p>
          <a:p>
            <a:pPr algn="just"/>
            <a:endParaRPr lang="it-IT" dirty="0"/>
          </a:p>
        </p:txBody>
      </p:sp>
      <p:cxnSp>
        <p:nvCxnSpPr>
          <p:cNvPr id="5" name="Connettore 2 4"/>
          <p:cNvCxnSpPr/>
          <p:nvPr/>
        </p:nvCxnSpPr>
        <p:spPr>
          <a:xfrm flipH="1">
            <a:off x="1985818" y="935182"/>
            <a:ext cx="2043546" cy="7042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a:off x="2963304" y="922482"/>
            <a:ext cx="3636819" cy="12700"/>
          </a:xfrm>
          <a:prstGeom prst="curvedConnector3">
            <a:avLst>
              <a:gd name="adj1" fmla="val 50000"/>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a:off x="3273136" y="1502047"/>
            <a:ext cx="3221182"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6165273" y="1371600"/>
            <a:ext cx="842818" cy="363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CasellaDiTesto 16"/>
          <p:cNvSpPr txBox="1"/>
          <p:nvPr/>
        </p:nvSpPr>
        <p:spPr>
          <a:xfrm>
            <a:off x="4883727" y="1735138"/>
            <a:ext cx="3344285" cy="3293209"/>
          </a:xfrm>
          <a:prstGeom prst="rect">
            <a:avLst/>
          </a:prstGeom>
          <a:noFill/>
        </p:spPr>
        <p:txBody>
          <a:bodyPr wrap="square" rtlCol="0">
            <a:spAutoFit/>
          </a:bodyPr>
          <a:lstStyle/>
          <a:p>
            <a:pPr marL="285750" indent="-285750" algn="just">
              <a:buFont typeface="Courier New"/>
              <a:buChar char="o"/>
            </a:pPr>
            <a:r>
              <a:rPr lang="it-IT" sz="1600" dirty="0" smtClean="0"/>
              <a:t>Calibra l’offerta didattica e le modalità relazionali sulla specificità ed unicità a livello personale dei bisogni educativi che caratterizzano gli alunni della classe, considerando le differenze individuali soprattutto sotto il profilo qualitativo; favorendo l’accrescimento dei punti di forza di ciascun alunno e lo sviluppo consapevole delle sue preferenze e del suo talento</a:t>
            </a:r>
            <a:endParaRPr lang="it-IT" sz="1600" dirty="0"/>
          </a:p>
        </p:txBody>
      </p:sp>
      <p:sp>
        <p:nvSpPr>
          <p:cNvPr id="19" name="Freccia giù 18"/>
          <p:cNvSpPr/>
          <p:nvPr/>
        </p:nvSpPr>
        <p:spPr>
          <a:xfrm>
            <a:off x="2407917" y="5478935"/>
            <a:ext cx="359287" cy="5615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CasellaDiTesto 19"/>
          <p:cNvSpPr txBox="1"/>
          <p:nvPr/>
        </p:nvSpPr>
        <p:spPr>
          <a:xfrm>
            <a:off x="914400" y="6015243"/>
            <a:ext cx="3579091" cy="646331"/>
          </a:xfrm>
          <a:prstGeom prst="rect">
            <a:avLst/>
          </a:prstGeom>
          <a:noFill/>
        </p:spPr>
        <p:txBody>
          <a:bodyPr wrap="square" rtlCol="0">
            <a:spAutoFit/>
          </a:bodyPr>
          <a:lstStyle/>
          <a:p>
            <a:pPr algn="just"/>
            <a:r>
              <a:rPr lang="it-IT" dirty="0" smtClean="0"/>
              <a:t>Rispetto di obiettivi generali e specifici di apprendimento</a:t>
            </a:r>
            <a:endParaRPr lang="it-IT" dirty="0"/>
          </a:p>
        </p:txBody>
      </p:sp>
      <p:sp>
        <p:nvSpPr>
          <p:cNvPr id="21" name="CasellaDiTesto 20"/>
          <p:cNvSpPr txBox="1"/>
          <p:nvPr/>
        </p:nvSpPr>
        <p:spPr>
          <a:xfrm>
            <a:off x="4948054" y="5558712"/>
            <a:ext cx="3473965" cy="923330"/>
          </a:xfrm>
          <a:prstGeom prst="rect">
            <a:avLst/>
          </a:prstGeom>
          <a:noFill/>
        </p:spPr>
        <p:txBody>
          <a:bodyPr wrap="square" rtlCol="0">
            <a:spAutoFit/>
          </a:bodyPr>
          <a:lstStyle/>
          <a:p>
            <a:r>
              <a:rPr lang="it-IT" dirty="0" smtClean="0"/>
              <a:t>Impiego di metodologie e strategie didattiche per promuovere potenzialità e successo formativo</a:t>
            </a:r>
            <a:endParaRPr lang="it-IT" dirty="0"/>
          </a:p>
        </p:txBody>
      </p:sp>
      <p:sp>
        <p:nvSpPr>
          <p:cNvPr id="22" name="Freccia giù 21"/>
          <p:cNvSpPr/>
          <p:nvPr/>
        </p:nvSpPr>
        <p:spPr>
          <a:xfrm>
            <a:off x="6409553" y="5070547"/>
            <a:ext cx="272999" cy="4071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2313452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878194"/>
            <a:ext cx="7313613" cy="1101581"/>
          </a:xfrm>
        </p:spPr>
        <p:txBody>
          <a:bodyPr>
            <a:normAutofit/>
          </a:bodyPr>
          <a:lstStyle/>
          <a:p>
            <a:r>
              <a:rPr lang="it-IT" sz="3600" b="1" dirty="0" smtClean="0">
                <a:solidFill>
                  <a:srgbClr val="000000"/>
                </a:solidFill>
              </a:rPr>
              <a:t>Strumenti compensativi</a:t>
            </a:r>
            <a:br>
              <a:rPr lang="it-IT" sz="3600" b="1" dirty="0" smtClean="0">
                <a:solidFill>
                  <a:srgbClr val="000000"/>
                </a:solidFill>
              </a:rPr>
            </a:br>
            <a:r>
              <a:rPr lang="it-IT" sz="3600" b="1" dirty="0" smtClean="0"/>
              <a:t>Misure </a:t>
            </a:r>
            <a:r>
              <a:rPr lang="it-IT" sz="3600" b="1" dirty="0"/>
              <a:t>dispensative</a:t>
            </a:r>
            <a:r>
              <a:rPr lang="it-IT" sz="3600" b="1" dirty="0" smtClean="0">
                <a:solidFill>
                  <a:srgbClr val="000000"/>
                </a:solidFill>
              </a:rPr>
              <a:t> </a:t>
            </a:r>
            <a:endParaRPr lang="it-IT" sz="3600" dirty="0"/>
          </a:p>
        </p:txBody>
      </p:sp>
      <p:sp>
        <p:nvSpPr>
          <p:cNvPr id="3" name="Segnaposto contenuto 2"/>
          <p:cNvSpPr>
            <a:spLocks noGrp="1"/>
          </p:cNvSpPr>
          <p:nvPr>
            <p:ph idx="1"/>
          </p:nvPr>
        </p:nvSpPr>
        <p:spPr>
          <a:xfrm>
            <a:off x="880622" y="2708920"/>
            <a:ext cx="7202055" cy="3460317"/>
          </a:xfrm>
        </p:spPr>
        <p:txBody>
          <a:bodyPr>
            <a:normAutofit/>
          </a:bodyPr>
          <a:lstStyle/>
          <a:p>
            <a:r>
              <a:rPr lang="it-IT" dirty="0" smtClean="0">
                <a:latin typeface="Calibri" charset="0"/>
                <a:cs typeface="Arial" charset="0"/>
              </a:rPr>
              <a:t>Gli  </a:t>
            </a:r>
            <a:r>
              <a:rPr lang="it-IT" dirty="0">
                <a:latin typeface="Calibri" charset="0"/>
                <a:cs typeface="Arial" charset="0"/>
              </a:rPr>
              <a:t>strumenti </a:t>
            </a:r>
            <a:r>
              <a:rPr lang="it-IT" dirty="0" smtClean="0">
                <a:latin typeface="Calibri" charset="0"/>
                <a:cs typeface="Arial" charset="0"/>
              </a:rPr>
              <a:t>compensativi    </a:t>
            </a:r>
            <a:r>
              <a:rPr lang="it-IT" dirty="0">
                <a:latin typeface="Calibri" charset="0"/>
                <a:cs typeface="Arial" charset="0"/>
              </a:rPr>
              <a:t>permettono di compensare le difficoltà di esecuzione di compiti automatici derivanti da una disabilità specifica mettendo il ragazzo con DSA in condizione di operare più agevolmente (Stella, 2001</a:t>
            </a:r>
            <a:r>
              <a:rPr lang="it-IT" dirty="0" smtClean="0">
                <a:latin typeface="Calibri" charset="0"/>
                <a:cs typeface="Arial" charset="0"/>
              </a:rPr>
              <a:t>)</a:t>
            </a:r>
          </a:p>
          <a:p>
            <a:r>
              <a:rPr lang="it-IT" dirty="0">
                <a:solidFill>
                  <a:srgbClr val="000000"/>
                </a:solidFill>
              </a:rPr>
              <a:t>Sono  misure dispensative    le strategie didattiche che l’insegnante può mettere in atto per rendere le richieste più idonee ed efficaci all’apprendimento dei propri alunni.</a:t>
            </a:r>
          </a:p>
          <a:p>
            <a:endParaRPr lang="it-IT" dirty="0">
              <a:latin typeface="Calibri" charset="0"/>
              <a:cs typeface="Arial" charset="0"/>
            </a:endParaRPr>
          </a:p>
          <a:p>
            <a:pPr marL="0" indent="0">
              <a:buNone/>
            </a:pPr>
            <a:endParaRPr lang="it-IT" dirty="0"/>
          </a:p>
        </p:txBody>
      </p:sp>
      <p:sp>
        <p:nvSpPr>
          <p:cNvPr id="4" name="Cornice 3"/>
          <p:cNvSpPr/>
          <p:nvPr/>
        </p:nvSpPr>
        <p:spPr>
          <a:xfrm>
            <a:off x="1081838" y="2662900"/>
            <a:ext cx="3094182" cy="40409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5" name="Cornice 4"/>
          <p:cNvSpPr/>
          <p:nvPr/>
        </p:nvSpPr>
        <p:spPr>
          <a:xfrm>
            <a:off x="1116760" y="3934420"/>
            <a:ext cx="3205437" cy="40409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 xmlns:p14="http://schemas.microsoft.com/office/powerpoint/2010/main" val="13819502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b="1" dirty="0" smtClean="0"/>
              <a:t>GLI INTERVENTI COMPENSATIVI </a:t>
            </a:r>
            <a:endParaRPr lang="it-IT" sz="3200" b="1" dirty="0"/>
          </a:p>
        </p:txBody>
      </p:sp>
      <p:sp>
        <p:nvSpPr>
          <p:cNvPr id="3" name="Segnaposto contenuto 2"/>
          <p:cNvSpPr>
            <a:spLocks noGrp="1"/>
          </p:cNvSpPr>
          <p:nvPr>
            <p:ph idx="1"/>
          </p:nvPr>
        </p:nvSpPr>
        <p:spPr>
          <a:xfrm>
            <a:off x="914400" y="2450956"/>
            <a:ext cx="7313613" cy="4056062"/>
          </a:xfrm>
        </p:spPr>
        <p:txBody>
          <a:bodyPr>
            <a:normAutofit/>
          </a:bodyPr>
          <a:lstStyle/>
          <a:p>
            <a:pPr marL="0" indent="0" algn="just">
              <a:buNone/>
            </a:pPr>
            <a:r>
              <a:rPr lang="it-IT" sz="3200" b="1" dirty="0">
                <a:latin typeface="Calibri" charset="0"/>
                <a:cs typeface="Arial" charset="0"/>
              </a:rPr>
              <a:t>Sono tutti quegli interventi che si attuano  in fasi più avanzate del percorso scolastico </a:t>
            </a:r>
            <a:r>
              <a:rPr lang="it-IT" sz="3200" dirty="0">
                <a:latin typeface="Calibri" charset="0"/>
                <a:cs typeface="Arial" charset="0"/>
              </a:rPr>
              <a:t>(5°elem., scuola media e oltre), nelle situazioni in cui il disturbo è più severo e ormai poco modificabile, per cui non è più ragionevole ipotizzare un ripristino della funzione, e </a:t>
            </a:r>
            <a:r>
              <a:rPr lang="it-IT" sz="3200" b="1" dirty="0">
                <a:latin typeface="Calibri" charset="0"/>
                <a:cs typeface="Arial" charset="0"/>
              </a:rPr>
              <a:t>diventa invece neces</a:t>
            </a:r>
            <a:r>
              <a:rPr lang="it-IT" sz="3200" b="1" dirty="0">
                <a:solidFill>
                  <a:srgbClr val="000000"/>
                </a:solidFill>
                <a:latin typeface="Calibri" charset="0"/>
                <a:cs typeface="Arial" charset="0"/>
              </a:rPr>
              <a:t>sario individuare le  modalità più efficaci per </a:t>
            </a:r>
            <a:r>
              <a:rPr lang="ja-JP" altLang="it-IT" sz="3200" b="1" dirty="0">
                <a:solidFill>
                  <a:srgbClr val="000000"/>
                </a:solidFill>
                <a:latin typeface="Calibri" charset="0"/>
                <a:cs typeface="Arial" charset="0"/>
              </a:rPr>
              <a:t>“</a:t>
            </a:r>
            <a:r>
              <a:rPr lang="it-IT" altLang="ja-JP" sz="3200" b="1" dirty="0">
                <a:solidFill>
                  <a:srgbClr val="000000"/>
                </a:solidFill>
                <a:latin typeface="Calibri" charset="0"/>
                <a:cs typeface="Arial" charset="0"/>
              </a:rPr>
              <a:t>vicariarla</a:t>
            </a:r>
            <a:r>
              <a:rPr lang="ja-JP" altLang="it-IT" sz="3200" b="1" dirty="0">
                <a:solidFill>
                  <a:srgbClr val="000000"/>
                </a:solidFill>
                <a:latin typeface="Calibri" charset="0"/>
                <a:cs typeface="Arial" charset="0"/>
              </a:rPr>
              <a:t>”</a:t>
            </a:r>
            <a:r>
              <a:rPr lang="it-IT" altLang="ja-JP" sz="3200" b="1" dirty="0">
                <a:solidFill>
                  <a:srgbClr val="000000"/>
                </a:solidFill>
                <a:latin typeface="Calibri" charset="0"/>
                <a:cs typeface="Arial" charset="0"/>
              </a:rPr>
              <a:t>.</a:t>
            </a:r>
            <a:endParaRPr lang="it-IT" sz="3200" b="1" dirty="0">
              <a:solidFill>
                <a:srgbClr val="000000"/>
              </a:solidFill>
              <a:latin typeface="Calibri" charset="0"/>
              <a:cs typeface="Arial" charset="0"/>
            </a:endParaRPr>
          </a:p>
          <a:p>
            <a:endParaRPr lang="it-IT" dirty="0"/>
          </a:p>
        </p:txBody>
      </p:sp>
      <p:sp>
        <p:nvSpPr>
          <p:cNvPr id="4" name="Freccia giù 3"/>
          <p:cNvSpPr/>
          <p:nvPr/>
        </p:nvSpPr>
        <p:spPr>
          <a:xfrm>
            <a:off x="4075544" y="1484784"/>
            <a:ext cx="658091" cy="9582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4044172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2924944"/>
            <a:ext cx="8352928" cy="1200329"/>
          </a:xfrm>
          <a:prstGeom prst="rect">
            <a:avLst/>
          </a:prstGeom>
        </p:spPr>
        <p:txBody>
          <a:bodyPr wrap="square">
            <a:spAutoFit/>
          </a:bodyPr>
          <a:lstStyle/>
          <a:p>
            <a:pPr algn="just"/>
            <a:r>
              <a:rPr lang="it-IT" dirty="0" smtClean="0"/>
              <a:t>D. </a:t>
            </a:r>
            <a:r>
              <a:rPr lang="it-IT" dirty="0" smtClean="0">
                <a:solidFill>
                  <a:srgbClr val="FF0000"/>
                </a:solidFill>
              </a:rPr>
              <a:t>Le difficoltà d’apprendimento non possono essere spiegate da </a:t>
            </a:r>
            <a:r>
              <a:rPr lang="it-IT" dirty="0" smtClean="0"/>
              <a:t>disabilità intellettiva, deficit di acuità visiva o uditiva, altri deficit di natura mentale o neurologica, fattori di natura psicosociale, non padronanza del linguaggio con cui è veicolata l’istruzione scolastica, o istruzione scolastica inadeguata. </a:t>
            </a:r>
            <a:endParaRPr lang="it-IT"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sz="2000" dirty="0" smtClean="0"/>
              <a:t>Si formalizzano nel…                </a:t>
            </a:r>
            <a:r>
              <a:rPr lang="it-IT" dirty="0" smtClean="0"/>
              <a:t>PDP</a:t>
            </a:r>
            <a:br>
              <a:rPr lang="it-IT" dirty="0" smtClean="0"/>
            </a:br>
            <a:r>
              <a:rPr lang="it-IT" dirty="0" smtClean="0"/>
              <a:t>Piano Didattico Personalizzato</a:t>
            </a:r>
            <a:endParaRPr lang="it-IT" dirty="0"/>
          </a:p>
        </p:txBody>
      </p:sp>
      <p:sp>
        <p:nvSpPr>
          <p:cNvPr id="3" name="Segnaposto contenuto 2"/>
          <p:cNvSpPr>
            <a:spLocks noGrp="1"/>
          </p:cNvSpPr>
          <p:nvPr>
            <p:ph idx="1"/>
          </p:nvPr>
        </p:nvSpPr>
        <p:spPr>
          <a:xfrm>
            <a:off x="914400" y="4641242"/>
            <a:ext cx="7313613" cy="1149957"/>
          </a:xfrm>
        </p:spPr>
        <p:txBody>
          <a:bodyPr/>
          <a:lstStyle/>
          <a:p>
            <a:pPr marL="0" indent="0" algn="ctr">
              <a:buNone/>
            </a:pPr>
            <a:r>
              <a:rPr lang="it-IT" dirty="0" smtClean="0"/>
              <a:t>http:/</a:t>
            </a:r>
            <a:r>
              <a:rPr lang="it-IT" dirty="0" err="1" smtClean="0"/>
              <a:t>www.istruzione.it</a:t>
            </a:r>
            <a:r>
              <a:rPr lang="it-IT" dirty="0" smtClean="0"/>
              <a:t>/web/istruzione/</a:t>
            </a:r>
            <a:r>
              <a:rPr lang="it-IT" dirty="0" err="1" smtClean="0"/>
              <a:t>dsa</a:t>
            </a:r>
            <a:endParaRPr lang="it-IT" dirty="0"/>
          </a:p>
        </p:txBody>
      </p:sp>
      <p:sp>
        <p:nvSpPr>
          <p:cNvPr id="4" name="Freccia giù 3"/>
          <p:cNvSpPr/>
          <p:nvPr/>
        </p:nvSpPr>
        <p:spPr>
          <a:xfrm>
            <a:off x="4284906" y="2053542"/>
            <a:ext cx="415434" cy="23740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5139513" y="890264"/>
            <a:ext cx="184666" cy="369332"/>
          </a:xfrm>
          <a:prstGeom prst="rect">
            <a:avLst/>
          </a:prstGeom>
          <a:noFill/>
        </p:spPr>
        <p:txBody>
          <a:bodyPr wrap="none" rtlCol="0">
            <a:spAutoFit/>
          </a:bodyPr>
          <a:lstStyle/>
          <a:p>
            <a:endParaRPr lang="it-IT" dirty="0"/>
          </a:p>
        </p:txBody>
      </p:sp>
    </p:spTree>
    <p:extLst>
      <p:ext uri="{BB962C8B-B14F-4D97-AF65-F5344CB8AC3E}">
        <p14:creationId xmlns="" xmlns:p14="http://schemas.microsoft.com/office/powerpoint/2010/main" val="37573596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DIAGNOSI DEVE </a:t>
            </a:r>
            <a:endParaRPr lang="en-GB" dirty="0"/>
          </a:p>
        </p:txBody>
      </p:sp>
      <p:sp>
        <p:nvSpPr>
          <p:cNvPr id="3" name="Segnaposto contenuto 2"/>
          <p:cNvSpPr>
            <a:spLocks noGrp="1"/>
          </p:cNvSpPr>
          <p:nvPr>
            <p:ph sz="quarter" idx="1"/>
          </p:nvPr>
        </p:nvSpPr>
        <p:spPr/>
        <p:txBody>
          <a:bodyPr/>
          <a:lstStyle/>
          <a:p>
            <a:r>
              <a:rPr lang="it-IT" dirty="0" smtClean="0"/>
              <a:t>Essere fatta seguendo un’ approccio </a:t>
            </a:r>
            <a:r>
              <a:rPr lang="it-IT" dirty="0" smtClean="0">
                <a:solidFill>
                  <a:srgbClr val="FF0000"/>
                </a:solidFill>
              </a:rPr>
              <a:t>multi-disciplinare</a:t>
            </a:r>
            <a:r>
              <a:rPr lang="it-IT" dirty="0" smtClean="0"/>
              <a:t> in ogni fase de percorso.</a:t>
            </a:r>
          </a:p>
          <a:p>
            <a:r>
              <a:rPr lang="it-IT" dirty="0" smtClean="0"/>
              <a:t>Si rispettano i tempi per la revisione, cioè:</a:t>
            </a:r>
          </a:p>
          <a:p>
            <a:pPr marL="0" indent="0">
              <a:buNone/>
            </a:pPr>
            <a:r>
              <a:rPr lang="it-IT" dirty="0"/>
              <a:t> </a:t>
            </a:r>
            <a:r>
              <a:rPr lang="it-IT" dirty="0" smtClean="0"/>
              <a:t>   Ad ogni passaggio da un ciclo scolastico all’ altro (di norma </a:t>
            </a:r>
            <a:r>
              <a:rPr lang="it-IT" dirty="0" smtClean="0">
                <a:solidFill>
                  <a:srgbClr val="FF0000"/>
                </a:solidFill>
              </a:rPr>
              <a:t>non prima dei tre anni </a:t>
            </a:r>
            <a:r>
              <a:rPr lang="it-IT" dirty="0" smtClean="0"/>
              <a:t>dal precedente)</a:t>
            </a:r>
          </a:p>
          <a:p>
            <a:pPr marL="0" indent="0">
              <a:buNone/>
            </a:pPr>
            <a:r>
              <a:rPr lang="it-IT" dirty="0"/>
              <a:t> </a:t>
            </a:r>
            <a:r>
              <a:rPr lang="it-IT" dirty="0" smtClean="0"/>
              <a:t>  oppure ogni qual volta sia </a:t>
            </a:r>
            <a:r>
              <a:rPr lang="it-IT" dirty="0" smtClean="0">
                <a:solidFill>
                  <a:srgbClr val="FF0000"/>
                </a:solidFill>
              </a:rPr>
              <a:t>necessario modificare </a:t>
            </a:r>
            <a:r>
              <a:rPr lang="it-IT" dirty="0" smtClean="0"/>
              <a:t>l’ applicazione degli strumenti didattici e valutativi necessari su segnalazione della scuola o su iniziativa della famiglia</a:t>
            </a:r>
            <a:endParaRPr lang="en-GB" dirty="0" smtClean="0"/>
          </a:p>
          <a:p>
            <a:r>
              <a:rPr lang="it-IT" dirty="0" smtClean="0"/>
              <a:t>Oltre alla categoria diagnostica devono esserci </a:t>
            </a:r>
            <a:r>
              <a:rPr lang="it-IT" dirty="0" smtClean="0">
                <a:solidFill>
                  <a:srgbClr val="FF0000"/>
                </a:solidFill>
              </a:rPr>
              <a:t>indicazioni</a:t>
            </a:r>
            <a:r>
              <a:rPr lang="it-IT" dirty="0" smtClean="0"/>
              <a:t> per stilare </a:t>
            </a:r>
            <a:r>
              <a:rPr lang="it-IT" dirty="0" smtClean="0">
                <a:solidFill>
                  <a:srgbClr val="FF0000"/>
                </a:solidFill>
              </a:rPr>
              <a:t>una programmazione </a:t>
            </a:r>
            <a:r>
              <a:rPr lang="it-IT" dirty="0" smtClean="0"/>
              <a:t>educativa e didattica</a:t>
            </a:r>
            <a:endParaRPr lang="it-IT" dirty="0"/>
          </a:p>
        </p:txBody>
      </p:sp>
    </p:spTree>
    <p:extLst>
      <p:ext uri="{BB962C8B-B14F-4D97-AF65-F5344CB8AC3E}">
        <p14:creationId xmlns="" xmlns:p14="http://schemas.microsoft.com/office/powerpoint/2010/main" val="26101488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DIAGNOSI DEVE </a:t>
            </a:r>
            <a:endParaRPr lang="en-GB" dirty="0"/>
          </a:p>
        </p:txBody>
      </p:sp>
      <p:sp>
        <p:nvSpPr>
          <p:cNvPr id="3" name="Segnaposto contenuto 2"/>
          <p:cNvSpPr>
            <a:spLocks noGrp="1"/>
          </p:cNvSpPr>
          <p:nvPr>
            <p:ph sz="quarter" idx="1"/>
          </p:nvPr>
        </p:nvSpPr>
        <p:spPr/>
        <p:txBody>
          <a:bodyPr/>
          <a:lstStyle/>
          <a:p>
            <a:r>
              <a:rPr lang="it-IT" dirty="0" smtClean="0"/>
              <a:t>Essere fatta seguendo le raccomandazioni per la pratica clinica dei DSA e le indicazioni della </a:t>
            </a:r>
            <a:r>
              <a:rPr lang="it-IT" dirty="0" err="1"/>
              <a:t>C</a:t>
            </a:r>
            <a:r>
              <a:rPr lang="it-IT" dirty="0" err="1" smtClean="0"/>
              <a:t>onsensus</a:t>
            </a:r>
            <a:r>
              <a:rPr lang="it-IT" dirty="0" smtClean="0"/>
              <a:t> Conference</a:t>
            </a:r>
          </a:p>
          <a:p>
            <a:endParaRPr lang="en-GB" dirty="0"/>
          </a:p>
        </p:txBody>
      </p:sp>
      <p:pic>
        <p:nvPicPr>
          <p:cNvPr id="4" name="Immagine 3"/>
          <p:cNvPicPr>
            <a:picLocks noChangeAspect="1"/>
          </p:cNvPicPr>
          <p:nvPr/>
        </p:nvPicPr>
        <p:blipFill>
          <a:blip r:embed="rId2" cstate="print"/>
          <a:stretch>
            <a:fillRect/>
          </a:stretch>
        </p:blipFill>
        <p:spPr>
          <a:xfrm>
            <a:off x="1259632" y="3284984"/>
            <a:ext cx="1971933" cy="2789564"/>
          </a:xfrm>
          <a:prstGeom prst="rect">
            <a:avLst/>
          </a:prstGeom>
        </p:spPr>
      </p:pic>
      <p:pic>
        <p:nvPicPr>
          <p:cNvPr id="5" name="Immagine 4"/>
          <p:cNvPicPr>
            <a:picLocks noChangeAspect="1"/>
          </p:cNvPicPr>
          <p:nvPr/>
        </p:nvPicPr>
        <p:blipFill>
          <a:blip r:embed="rId3" cstate="print"/>
          <a:stretch>
            <a:fillRect/>
          </a:stretch>
        </p:blipFill>
        <p:spPr>
          <a:xfrm>
            <a:off x="4572000" y="3194744"/>
            <a:ext cx="2632349" cy="2879804"/>
          </a:xfrm>
          <a:prstGeom prst="rect">
            <a:avLst/>
          </a:prstGeom>
        </p:spPr>
      </p:pic>
    </p:spTree>
    <p:extLst>
      <p:ext uri="{BB962C8B-B14F-4D97-AF65-F5344CB8AC3E}">
        <p14:creationId xmlns="" xmlns:p14="http://schemas.microsoft.com/office/powerpoint/2010/main" val="18765253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sz="quarter" idx="1"/>
          </p:nvPr>
        </p:nvSpPr>
        <p:spPr>
          <a:xfrm>
            <a:off x="457200" y="980728"/>
            <a:ext cx="7467600" cy="5493224"/>
          </a:xfrm>
        </p:spPr>
        <p:txBody>
          <a:bodyPr>
            <a:normAutofit fontScale="70000" lnSpcReduction="20000"/>
          </a:bodyPr>
          <a:lstStyle/>
          <a:p>
            <a:r>
              <a:rPr lang="it-IT" dirty="0"/>
              <a:t>Diagnosi di inclusione: nonostante sia auspicabile e consigliabile utilizzare </a:t>
            </a:r>
            <a:r>
              <a:rPr lang="it-IT" dirty="0" smtClean="0"/>
              <a:t>test </a:t>
            </a:r>
            <a:r>
              <a:rPr lang="it-IT" dirty="0" err="1" smtClean="0"/>
              <a:t>multicomponenziali</a:t>
            </a:r>
            <a:r>
              <a:rPr lang="it-IT" dirty="0"/>
              <a:t>, è possibile utilizzare un quoziente mono-componenziale (</a:t>
            </a:r>
            <a:r>
              <a:rPr lang="it-IT" dirty="0" smtClean="0"/>
              <a:t>ad es</a:t>
            </a:r>
            <a:r>
              <a:rPr lang="it-IT" dirty="0"/>
              <a:t>. scala </a:t>
            </a:r>
            <a:r>
              <a:rPr lang="it-IT" dirty="0" err="1"/>
              <a:t>Leiter</a:t>
            </a:r>
            <a:r>
              <a:rPr lang="it-IT" dirty="0"/>
              <a:t>, </a:t>
            </a:r>
            <a:r>
              <a:rPr lang="it-IT" dirty="0">
                <a:solidFill>
                  <a:srgbClr val="FF0000"/>
                </a:solidFill>
              </a:rPr>
              <a:t>Matrici Progressive di </a:t>
            </a:r>
            <a:r>
              <a:rPr lang="it-IT" dirty="0" err="1">
                <a:solidFill>
                  <a:srgbClr val="FF0000"/>
                </a:solidFill>
              </a:rPr>
              <a:t>Raven</a:t>
            </a:r>
            <a:r>
              <a:rPr lang="it-IT" dirty="0" smtClean="0"/>
              <a:t>).</a:t>
            </a:r>
          </a:p>
          <a:p>
            <a:endParaRPr lang="it-IT" dirty="0"/>
          </a:p>
          <a:p>
            <a:r>
              <a:rPr lang="it-IT" dirty="0"/>
              <a:t>B. Il quoziente totale (</a:t>
            </a:r>
            <a:r>
              <a:rPr lang="it-IT" dirty="0" err="1"/>
              <a:t>multicomponenziale</a:t>
            </a:r>
            <a:r>
              <a:rPr lang="it-IT" dirty="0"/>
              <a:t>), oppure il migliore tra i </a:t>
            </a:r>
            <a:r>
              <a:rPr lang="it-IT" dirty="0" smtClean="0"/>
              <a:t>quozienti </a:t>
            </a:r>
            <a:r>
              <a:rPr lang="it-IT" dirty="0" err="1" smtClean="0"/>
              <a:t>monocomponenziali</a:t>
            </a:r>
            <a:r>
              <a:rPr lang="it-IT" dirty="0" smtClean="0"/>
              <a:t> </a:t>
            </a:r>
            <a:r>
              <a:rPr lang="it-IT" dirty="0"/>
              <a:t>rilevati, deve essere non inferiore </a:t>
            </a:r>
            <a:r>
              <a:rPr lang="it-IT" dirty="0">
                <a:solidFill>
                  <a:srgbClr val="FF0000"/>
                </a:solidFill>
              </a:rPr>
              <a:t>a 85</a:t>
            </a:r>
            <a:r>
              <a:rPr lang="it-IT" dirty="0" smtClean="0"/>
              <a:t>.</a:t>
            </a:r>
          </a:p>
          <a:p>
            <a:endParaRPr lang="it-IT" dirty="0"/>
          </a:p>
          <a:p>
            <a:r>
              <a:rPr lang="it-IT" dirty="0"/>
              <a:t>C. In presenza di risultati inferiori a 85 a test </a:t>
            </a:r>
            <a:r>
              <a:rPr lang="it-IT" dirty="0" err="1"/>
              <a:t>monocomponenziali</a:t>
            </a:r>
            <a:r>
              <a:rPr lang="it-IT" dirty="0"/>
              <a:t> </a:t>
            </a:r>
            <a:r>
              <a:rPr lang="it-IT" dirty="0" err="1"/>
              <a:t>nonverbali</a:t>
            </a:r>
            <a:r>
              <a:rPr lang="it-IT" dirty="0"/>
              <a:t> (</a:t>
            </a:r>
            <a:r>
              <a:rPr lang="it-IT" dirty="0" smtClean="0"/>
              <a:t>es. scala </a:t>
            </a:r>
            <a:r>
              <a:rPr lang="it-IT" dirty="0"/>
              <a:t>di Performance alla WISC, scala </a:t>
            </a:r>
            <a:r>
              <a:rPr lang="it-IT" dirty="0" err="1"/>
              <a:t>Leiter</a:t>
            </a:r>
            <a:r>
              <a:rPr lang="it-IT" dirty="0"/>
              <a:t>, Matrici Progressive o simili</a:t>
            </a:r>
            <a:r>
              <a:rPr lang="it-IT" dirty="0" smtClean="0"/>
              <a:t>), prevedere </a:t>
            </a:r>
            <a:r>
              <a:rPr lang="it-IT" dirty="0"/>
              <a:t>l’applicazione anche di un </a:t>
            </a:r>
            <a:r>
              <a:rPr lang="it-IT" dirty="0">
                <a:solidFill>
                  <a:srgbClr val="FF0000"/>
                </a:solidFill>
              </a:rPr>
              <a:t>test di tipo verbale (almeno 3 </a:t>
            </a:r>
            <a:r>
              <a:rPr lang="it-IT" dirty="0" err="1">
                <a:solidFill>
                  <a:srgbClr val="FF0000"/>
                </a:solidFill>
              </a:rPr>
              <a:t>subtest</a:t>
            </a:r>
            <a:r>
              <a:rPr lang="it-IT" dirty="0">
                <a:solidFill>
                  <a:srgbClr val="FF0000"/>
                </a:solidFill>
              </a:rPr>
              <a:t> </a:t>
            </a:r>
            <a:r>
              <a:rPr lang="it-IT" dirty="0" smtClean="0">
                <a:solidFill>
                  <a:srgbClr val="FF0000"/>
                </a:solidFill>
              </a:rPr>
              <a:t>della scala </a:t>
            </a:r>
            <a:r>
              <a:rPr lang="it-IT" dirty="0">
                <a:solidFill>
                  <a:srgbClr val="FF0000"/>
                </a:solidFill>
              </a:rPr>
              <a:t>Verbale della WISC-III), </a:t>
            </a:r>
            <a:r>
              <a:rPr lang="it-IT" dirty="0"/>
              <a:t>il cui risultato deve essere non inferiore a 85 (o a </a:t>
            </a:r>
            <a:r>
              <a:rPr lang="it-IT" dirty="0" smtClean="0"/>
              <a:t>7 nella </a:t>
            </a:r>
            <a:r>
              <a:rPr lang="it-IT" dirty="0"/>
              <a:t>media dei punteggi ponderati) per soddisfare il criterio di inclusione</a:t>
            </a:r>
            <a:r>
              <a:rPr lang="it-IT" dirty="0" smtClean="0"/>
              <a:t>.</a:t>
            </a:r>
          </a:p>
          <a:p>
            <a:endParaRPr lang="it-IT" dirty="0"/>
          </a:p>
          <a:p>
            <a:r>
              <a:rPr lang="it-IT" dirty="0"/>
              <a:t>D. Per bambini di età inferiore a 8 anni, per i quali non è scontata l’acquisizione </a:t>
            </a:r>
            <a:r>
              <a:rPr lang="it-IT" dirty="0" smtClean="0"/>
              <a:t>di abilità </a:t>
            </a:r>
            <a:r>
              <a:rPr lang="it-IT" dirty="0"/>
              <a:t>cognitive generali sufficienti a sostenere gli apprendimenti </a:t>
            </a:r>
            <a:r>
              <a:rPr lang="it-IT" dirty="0" smtClean="0"/>
              <a:t>formali, verificare </a:t>
            </a:r>
            <a:r>
              <a:rPr lang="it-IT" dirty="0"/>
              <a:t>sempre entrambi gli ambiti di funzionamento intellettivo (verbale e </a:t>
            </a:r>
            <a:r>
              <a:rPr lang="it-IT" dirty="0" smtClean="0"/>
              <a:t>di performance</a:t>
            </a:r>
            <a:r>
              <a:rPr lang="it-IT" dirty="0"/>
              <a:t>) per escludere quadri di immaturità globale incompatibile con </a:t>
            </a:r>
            <a:r>
              <a:rPr lang="it-IT" dirty="0" smtClean="0"/>
              <a:t>una diagnosi </a:t>
            </a:r>
            <a:r>
              <a:rPr lang="it-IT" dirty="0"/>
              <a:t>di DSA. Per questi bambini, prevedere la possibilità della diagnosi solo </a:t>
            </a:r>
            <a:r>
              <a:rPr lang="it-IT" dirty="0" smtClean="0"/>
              <a:t>se anche </a:t>
            </a:r>
            <a:r>
              <a:rPr lang="it-IT" dirty="0"/>
              <a:t>il più basso dei QI è superiore a 70</a:t>
            </a:r>
            <a:r>
              <a:rPr lang="it-IT" dirty="0" smtClean="0"/>
              <a:t>.</a:t>
            </a:r>
          </a:p>
          <a:p>
            <a:endParaRPr lang="it-IT" dirty="0"/>
          </a:p>
          <a:p>
            <a:r>
              <a:rPr lang="it-IT" dirty="0"/>
              <a:t>E. Diagnosi funzionale, necessaria per il trattamento o abilitazione o facilitazione</a:t>
            </a:r>
            <a:r>
              <a:rPr lang="it-IT" dirty="0" smtClean="0"/>
              <a:t>: deve </a:t>
            </a:r>
            <a:r>
              <a:rPr lang="it-IT" dirty="0"/>
              <a:t>includere una descrizione (in base a test standardizzati) del </a:t>
            </a:r>
            <a:r>
              <a:rPr lang="it-IT" dirty="0" smtClean="0"/>
              <a:t>funzionamento intellettivo verbale </a:t>
            </a:r>
            <a:r>
              <a:rPr lang="it-IT" dirty="0"/>
              <a:t>e non verbale. </a:t>
            </a:r>
            <a:endParaRPr lang="en-GB" dirty="0"/>
          </a:p>
        </p:txBody>
      </p:sp>
    </p:spTree>
    <p:extLst>
      <p:ext uri="{BB962C8B-B14F-4D97-AF65-F5344CB8AC3E}">
        <p14:creationId xmlns="" xmlns:p14="http://schemas.microsoft.com/office/powerpoint/2010/main" val="8916564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sz="quarter" idx="1"/>
          </p:nvPr>
        </p:nvSpPr>
        <p:spPr>
          <a:xfrm>
            <a:off x="457200" y="476672"/>
            <a:ext cx="7467600" cy="5997280"/>
          </a:xfrm>
        </p:spPr>
        <p:txBody>
          <a:bodyPr>
            <a:normAutofit fontScale="70000" lnSpcReduction="20000"/>
          </a:bodyPr>
          <a:lstStyle/>
          <a:p>
            <a:r>
              <a:rPr lang="it-IT" dirty="0"/>
              <a:t>In presenza di </a:t>
            </a:r>
            <a:r>
              <a:rPr lang="it-IT" dirty="0">
                <a:solidFill>
                  <a:srgbClr val="FF0000"/>
                </a:solidFill>
              </a:rPr>
              <a:t>dislessia</a:t>
            </a:r>
            <a:r>
              <a:rPr lang="it-IT" dirty="0"/>
              <a:t>, </a:t>
            </a:r>
            <a:r>
              <a:rPr lang="it-IT" u="sng" dirty="0"/>
              <a:t>andrebbero indagate </a:t>
            </a:r>
            <a:endParaRPr lang="it-IT" u="sng" dirty="0" smtClean="0"/>
          </a:p>
          <a:p>
            <a:pPr marL="0" indent="0" algn="ctr">
              <a:buNone/>
            </a:pPr>
            <a:r>
              <a:rPr lang="it-IT" dirty="0" smtClean="0"/>
              <a:t>memoria </a:t>
            </a:r>
            <a:r>
              <a:rPr lang="it-IT" dirty="0"/>
              <a:t>verbale (</a:t>
            </a:r>
            <a:r>
              <a:rPr lang="it-IT" dirty="0" smtClean="0"/>
              <a:t>soprattutto fonologica),</a:t>
            </a:r>
          </a:p>
          <a:p>
            <a:pPr marL="0" indent="0" algn="ctr">
              <a:buNone/>
            </a:pPr>
            <a:r>
              <a:rPr lang="it-IT" dirty="0" smtClean="0"/>
              <a:t>attenzione </a:t>
            </a:r>
            <a:r>
              <a:rPr lang="it-IT" dirty="0"/>
              <a:t>(soprattutto visiva</a:t>
            </a:r>
            <a:r>
              <a:rPr lang="it-IT" dirty="0" smtClean="0"/>
              <a:t>),</a:t>
            </a:r>
          </a:p>
          <a:p>
            <a:pPr marL="0" indent="0" algn="ctr">
              <a:buNone/>
            </a:pPr>
            <a:r>
              <a:rPr lang="it-IT" dirty="0" smtClean="0"/>
              <a:t>linguaggio </a:t>
            </a:r>
            <a:r>
              <a:rPr lang="it-IT" dirty="0"/>
              <a:t>(a tutti i livelli </a:t>
            </a:r>
            <a:r>
              <a:rPr lang="it-IT" dirty="0" smtClean="0"/>
              <a:t>di organizzazione),</a:t>
            </a:r>
          </a:p>
          <a:p>
            <a:pPr marL="0" indent="0" algn="ctr">
              <a:buNone/>
            </a:pPr>
            <a:r>
              <a:rPr lang="it-IT" dirty="0" smtClean="0"/>
              <a:t>denominazione rapida,</a:t>
            </a:r>
          </a:p>
          <a:p>
            <a:pPr marL="0" indent="0" algn="ctr">
              <a:buNone/>
            </a:pPr>
            <a:r>
              <a:rPr lang="it-IT" dirty="0" smtClean="0"/>
              <a:t>abilità </a:t>
            </a:r>
            <a:r>
              <a:rPr lang="it-IT" dirty="0" err="1" smtClean="0"/>
              <a:t>metafonologiche</a:t>
            </a:r>
            <a:r>
              <a:rPr lang="it-IT" dirty="0" smtClean="0"/>
              <a:t>.</a:t>
            </a:r>
            <a:endParaRPr lang="it-IT" dirty="0"/>
          </a:p>
          <a:p>
            <a:r>
              <a:rPr lang="it-IT" dirty="0"/>
              <a:t>E. In presenza di </a:t>
            </a:r>
            <a:r>
              <a:rPr lang="it-IT" dirty="0">
                <a:solidFill>
                  <a:srgbClr val="FF0000"/>
                </a:solidFill>
              </a:rPr>
              <a:t>disortografia</a:t>
            </a:r>
            <a:r>
              <a:rPr lang="it-IT" dirty="0"/>
              <a:t>, </a:t>
            </a:r>
            <a:r>
              <a:rPr lang="it-IT" u="sng" dirty="0"/>
              <a:t>andrebbero indagati </a:t>
            </a:r>
            <a:endParaRPr lang="it-IT" u="sng" dirty="0" smtClean="0"/>
          </a:p>
          <a:p>
            <a:pPr marL="0" indent="0" algn="ctr">
              <a:buNone/>
            </a:pPr>
            <a:r>
              <a:rPr lang="it-IT" dirty="0" smtClean="0"/>
              <a:t>i </a:t>
            </a:r>
            <a:r>
              <a:rPr lang="it-IT" dirty="0"/>
              <a:t>prerequisiti </a:t>
            </a:r>
            <a:r>
              <a:rPr lang="it-IT" dirty="0" smtClean="0"/>
              <a:t>dell’apprendimento (integrazione </a:t>
            </a:r>
            <a:r>
              <a:rPr lang="it-IT" dirty="0" err="1"/>
              <a:t>visuo</a:t>
            </a:r>
            <a:r>
              <a:rPr lang="it-IT" dirty="0"/>
              <a:t>-motoria e abilità </a:t>
            </a:r>
            <a:r>
              <a:rPr lang="it-IT" dirty="0" err="1"/>
              <a:t>metafonologiche</a:t>
            </a:r>
            <a:r>
              <a:rPr lang="it-IT" dirty="0" smtClean="0"/>
              <a:t>),</a:t>
            </a:r>
          </a:p>
          <a:p>
            <a:pPr marL="0" indent="0" algn="ctr">
              <a:buNone/>
            </a:pPr>
            <a:r>
              <a:rPr lang="it-IT" dirty="0" smtClean="0"/>
              <a:t>le </a:t>
            </a:r>
            <a:r>
              <a:rPr lang="it-IT" dirty="0"/>
              <a:t>abilità di </a:t>
            </a:r>
            <a:r>
              <a:rPr lang="it-IT" dirty="0" smtClean="0"/>
              <a:t>attenzione visiva </a:t>
            </a:r>
            <a:r>
              <a:rPr lang="it-IT" dirty="0"/>
              <a:t>e </a:t>
            </a:r>
            <a:r>
              <a:rPr lang="it-IT" dirty="0" smtClean="0"/>
              <a:t>uditiva,</a:t>
            </a:r>
          </a:p>
          <a:p>
            <a:pPr marL="0" indent="0" algn="ctr">
              <a:buNone/>
            </a:pPr>
            <a:r>
              <a:rPr lang="it-IT" dirty="0" smtClean="0"/>
              <a:t>la </a:t>
            </a:r>
            <a:r>
              <a:rPr lang="it-IT" dirty="0"/>
              <a:t>MBT verbale.</a:t>
            </a:r>
          </a:p>
          <a:p>
            <a:r>
              <a:rPr lang="it-IT" dirty="0"/>
              <a:t>F. In presenza di </a:t>
            </a:r>
            <a:r>
              <a:rPr lang="it-IT" dirty="0">
                <a:solidFill>
                  <a:srgbClr val="FF0000"/>
                </a:solidFill>
              </a:rPr>
              <a:t>disgrafia, </a:t>
            </a:r>
            <a:r>
              <a:rPr lang="it-IT" u="sng" dirty="0"/>
              <a:t>andrebbero indagate </a:t>
            </a:r>
            <a:endParaRPr lang="it-IT" u="sng" dirty="0" smtClean="0"/>
          </a:p>
          <a:p>
            <a:pPr marL="0" indent="0" algn="ctr">
              <a:buNone/>
            </a:pPr>
            <a:r>
              <a:rPr lang="it-IT" dirty="0" smtClean="0"/>
              <a:t>le </a:t>
            </a:r>
            <a:r>
              <a:rPr lang="it-IT" dirty="0"/>
              <a:t>abilità motorie generali e </a:t>
            </a:r>
            <a:r>
              <a:rPr lang="it-IT" dirty="0" err="1" smtClean="0"/>
              <a:t>finomanuali</a:t>
            </a:r>
            <a:r>
              <a:rPr lang="it-IT" dirty="0" smtClean="0"/>
              <a:t>,</a:t>
            </a:r>
          </a:p>
          <a:p>
            <a:pPr marL="0" indent="0" algn="ctr">
              <a:buNone/>
            </a:pPr>
            <a:r>
              <a:rPr lang="it-IT" dirty="0" smtClean="0"/>
              <a:t>le </a:t>
            </a:r>
            <a:r>
              <a:rPr lang="it-IT" dirty="0"/>
              <a:t>competenze </a:t>
            </a:r>
            <a:r>
              <a:rPr lang="it-IT" dirty="0" err="1"/>
              <a:t>visuo</a:t>
            </a:r>
            <a:r>
              <a:rPr lang="it-IT" dirty="0"/>
              <a:t>-motorie e </a:t>
            </a:r>
            <a:r>
              <a:rPr lang="it-IT" dirty="0" err="1" smtClean="0"/>
              <a:t>visuo</a:t>
            </a:r>
            <a:r>
              <a:rPr lang="it-IT" dirty="0" smtClean="0"/>
              <a:t>-percettive,</a:t>
            </a:r>
          </a:p>
          <a:p>
            <a:pPr marL="0" indent="0" algn="ctr">
              <a:buNone/>
            </a:pPr>
            <a:r>
              <a:rPr lang="it-IT" dirty="0" smtClean="0"/>
              <a:t>l</a:t>
            </a:r>
            <a:r>
              <a:rPr lang="it-IT" dirty="0"/>
              <a:t>’ attenzione </a:t>
            </a:r>
            <a:r>
              <a:rPr lang="it-IT" dirty="0" smtClean="0"/>
              <a:t>visiva selettiva </a:t>
            </a:r>
            <a:r>
              <a:rPr lang="it-IT" dirty="0"/>
              <a:t>e </a:t>
            </a:r>
            <a:r>
              <a:rPr lang="it-IT" dirty="0" smtClean="0"/>
              <a:t>sostenuta,</a:t>
            </a:r>
          </a:p>
          <a:p>
            <a:pPr marL="0" indent="0" algn="ctr">
              <a:buNone/>
            </a:pPr>
            <a:r>
              <a:rPr lang="it-IT" dirty="0" smtClean="0"/>
              <a:t>la </a:t>
            </a:r>
            <a:r>
              <a:rPr lang="it-IT" dirty="0"/>
              <a:t>memoria motoria e la </a:t>
            </a:r>
            <a:r>
              <a:rPr lang="it-IT" dirty="0" smtClean="0"/>
              <a:t>qualità dell’apprendimento </a:t>
            </a:r>
            <a:r>
              <a:rPr lang="it-IT" dirty="0"/>
              <a:t>motorio.</a:t>
            </a:r>
          </a:p>
          <a:p>
            <a:r>
              <a:rPr lang="it-IT" dirty="0"/>
              <a:t>G. In presenza di </a:t>
            </a:r>
            <a:r>
              <a:rPr lang="it-IT" dirty="0" err="1" smtClean="0">
                <a:solidFill>
                  <a:srgbClr val="FF0000"/>
                </a:solidFill>
              </a:rPr>
              <a:t>discalculia</a:t>
            </a:r>
            <a:r>
              <a:rPr lang="it-IT" dirty="0" smtClean="0"/>
              <a:t>,</a:t>
            </a:r>
          </a:p>
          <a:p>
            <a:pPr marL="0" indent="0" algn="ctr">
              <a:buNone/>
            </a:pPr>
            <a:r>
              <a:rPr lang="it-IT" dirty="0" smtClean="0"/>
              <a:t>nel </a:t>
            </a:r>
            <a:r>
              <a:rPr lang="it-IT" dirty="0"/>
              <a:t>caso di errori nell’incolonnamento dei </a:t>
            </a:r>
            <a:r>
              <a:rPr lang="it-IT" dirty="0" smtClean="0"/>
              <a:t>numeri, andrebbero </a:t>
            </a:r>
            <a:r>
              <a:rPr lang="it-IT" dirty="0"/>
              <a:t>esplorate anche le abilità prassiche e l'organizzazione </a:t>
            </a:r>
            <a:r>
              <a:rPr lang="it-IT" dirty="0" err="1"/>
              <a:t>visuo</a:t>
            </a:r>
            <a:r>
              <a:rPr lang="it-IT" dirty="0"/>
              <a:t>-spaziale.</a:t>
            </a:r>
          </a:p>
          <a:p>
            <a:r>
              <a:rPr lang="it-IT" dirty="0"/>
              <a:t>H. E’ opportuno prevedere ulteriori approfondimenti delle funzioni </a:t>
            </a:r>
            <a:r>
              <a:rPr lang="it-IT" b="1" dirty="0"/>
              <a:t>visive e uditive</a:t>
            </a:r>
            <a:r>
              <a:rPr lang="it-IT" dirty="0" smtClean="0"/>
              <a:t>, quando </a:t>
            </a:r>
            <a:r>
              <a:rPr lang="it-IT" dirty="0"/>
              <a:t>particolarmente rilevanti ai fini prognostici e riabilitativi. </a:t>
            </a:r>
            <a:endParaRPr lang="en-GB" dirty="0"/>
          </a:p>
        </p:txBody>
      </p:sp>
      <p:sp>
        <p:nvSpPr>
          <p:cNvPr id="5" name="Rettangolo arrotondato 4"/>
          <p:cNvSpPr/>
          <p:nvPr/>
        </p:nvSpPr>
        <p:spPr>
          <a:xfrm>
            <a:off x="6804248" y="404664"/>
            <a:ext cx="1728192"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LETTURA</a:t>
            </a:r>
          </a:p>
          <a:p>
            <a:pPr algn="ctr"/>
            <a:r>
              <a:rPr lang="it-IT" dirty="0" smtClean="0"/>
              <a:t>Almeno uno tra velocità o correttezza</a:t>
            </a:r>
          </a:p>
          <a:p>
            <a:pPr algn="ctr"/>
            <a:r>
              <a:rPr lang="it-IT" dirty="0" smtClean="0"/>
              <a:t>-2 </a:t>
            </a:r>
            <a:r>
              <a:rPr lang="it-IT" dirty="0" err="1" smtClean="0"/>
              <a:t>d.s</a:t>
            </a:r>
            <a:r>
              <a:rPr lang="it-IT" dirty="0" smtClean="0"/>
              <a:t>.</a:t>
            </a:r>
          </a:p>
          <a:p>
            <a:pPr algn="ctr"/>
            <a:r>
              <a:rPr lang="it-IT" dirty="0" smtClean="0"/>
              <a:t>&lt;5° centile</a:t>
            </a:r>
            <a:endParaRPr lang="en-GB" dirty="0"/>
          </a:p>
        </p:txBody>
      </p:sp>
      <p:sp>
        <p:nvSpPr>
          <p:cNvPr id="6" name="Rettangolo 5"/>
          <p:cNvSpPr/>
          <p:nvPr/>
        </p:nvSpPr>
        <p:spPr>
          <a:xfrm>
            <a:off x="7020272" y="3140968"/>
            <a:ext cx="136815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&lt;2 </a:t>
            </a:r>
            <a:r>
              <a:rPr lang="it-IT" dirty="0" err="1" smtClean="0"/>
              <a:t>d.s</a:t>
            </a:r>
            <a:r>
              <a:rPr lang="it-IT" dirty="0" smtClean="0"/>
              <a:t>.</a:t>
            </a:r>
            <a:endParaRPr lang="en-GB" dirty="0"/>
          </a:p>
        </p:txBody>
      </p:sp>
    </p:spTree>
    <p:extLst>
      <p:ext uri="{BB962C8B-B14F-4D97-AF65-F5344CB8AC3E}">
        <p14:creationId xmlns="" xmlns:p14="http://schemas.microsoft.com/office/powerpoint/2010/main" val="31437671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Bambini stranieri</a:t>
            </a:r>
            <a:br>
              <a:rPr lang="it-IT" dirty="0" smtClean="0"/>
            </a:br>
            <a:endParaRPr lang="en-GB" dirty="0"/>
          </a:p>
        </p:txBody>
      </p:sp>
      <p:sp>
        <p:nvSpPr>
          <p:cNvPr id="3" name="Segnaposto contenuto 2"/>
          <p:cNvSpPr>
            <a:spLocks noGrp="1"/>
          </p:cNvSpPr>
          <p:nvPr>
            <p:ph idx="1"/>
          </p:nvPr>
        </p:nvSpPr>
        <p:spPr>
          <a:xfrm>
            <a:off x="457200" y="1417638"/>
            <a:ext cx="7467600" cy="5056314"/>
          </a:xfrm>
        </p:spPr>
        <p:txBody>
          <a:bodyPr>
            <a:normAutofit fontScale="85000" lnSpcReduction="10000"/>
          </a:bodyPr>
          <a:lstStyle/>
          <a:p>
            <a:endParaRPr lang="it-IT" dirty="0" smtClean="0"/>
          </a:p>
          <a:p>
            <a:r>
              <a:rPr lang="it-IT" dirty="0" smtClean="0"/>
              <a:t>Al </a:t>
            </a:r>
            <a:r>
              <a:rPr lang="it-IT" dirty="0"/>
              <a:t>fine di discriminare situazioni di disturbo specifico e situazioni causate </a:t>
            </a:r>
            <a:r>
              <a:rPr lang="it-IT" dirty="0" smtClean="0"/>
              <a:t>da differenze </a:t>
            </a:r>
            <a:r>
              <a:rPr lang="it-IT" dirty="0"/>
              <a:t>linguistiche e culturali, devono essere considerati i seguenti </a:t>
            </a:r>
            <a:r>
              <a:rPr lang="it-IT" dirty="0" smtClean="0"/>
              <a:t>fattori: lingua </a:t>
            </a:r>
            <a:r>
              <a:rPr lang="it-IT" dirty="0"/>
              <a:t>madre, altre lingue conosciute/parlate dal bambino; nazione di </a:t>
            </a:r>
            <a:r>
              <a:rPr lang="it-IT" dirty="0" smtClean="0"/>
              <a:t>provenienza e </a:t>
            </a:r>
            <a:r>
              <a:rPr lang="it-IT" dirty="0"/>
              <a:t>livello culturale della famiglia, tempo di residenza in Italia dei genitori e </a:t>
            </a:r>
            <a:r>
              <a:rPr lang="it-IT" dirty="0" smtClean="0"/>
              <a:t>del bambino</a:t>
            </a:r>
            <a:r>
              <a:rPr lang="it-IT" dirty="0"/>
              <a:t>; lingua parlata abitualmente in famiglia; durata della frequenza </a:t>
            </a:r>
            <a:r>
              <a:rPr lang="it-IT" dirty="0" smtClean="0"/>
              <a:t>della scuola</a:t>
            </a:r>
            <a:r>
              <a:rPr lang="it-IT" dirty="0"/>
              <a:t>; sistema di scrittura inizialmente appreso; presenza di difficoltà </a:t>
            </a:r>
            <a:r>
              <a:rPr lang="it-IT" dirty="0" smtClean="0"/>
              <a:t>fonologiche nella </a:t>
            </a:r>
            <a:r>
              <a:rPr lang="it-IT" dirty="0"/>
              <a:t>lingua madre; familiarità per difficoltà di linguaggio orale o scritto; </a:t>
            </a:r>
            <a:r>
              <a:rPr lang="it-IT" dirty="0" smtClean="0"/>
              <a:t>confronto delle </a:t>
            </a:r>
            <a:r>
              <a:rPr lang="it-IT" dirty="0"/>
              <a:t>competenze con altri membri (es. fratelli, sorelle) della famiglia; periodo </a:t>
            </a:r>
            <a:r>
              <a:rPr lang="it-IT" dirty="0" smtClean="0"/>
              <a:t>di prima </a:t>
            </a:r>
            <a:r>
              <a:rPr lang="it-IT" dirty="0"/>
              <a:t>esposizione sistematica alla lingua italiana; differenze nel sistema </a:t>
            </a:r>
            <a:r>
              <a:rPr lang="it-IT" dirty="0" smtClean="0"/>
              <a:t>fonetico della </a:t>
            </a:r>
            <a:r>
              <a:rPr lang="it-IT" dirty="0"/>
              <a:t>lingua madre rispetto alla lingua italiana</a:t>
            </a:r>
            <a:r>
              <a:rPr lang="it-IT" dirty="0" smtClean="0"/>
              <a:t>.</a:t>
            </a:r>
          </a:p>
          <a:p>
            <a:pPr marL="0" indent="0">
              <a:buNone/>
            </a:pPr>
            <a:endParaRPr lang="it-IT" dirty="0"/>
          </a:p>
          <a:p>
            <a:r>
              <a:rPr lang="it-IT" dirty="0"/>
              <a:t>C. Per la disortografia, prevedere inoltre valutazione delle abilità lessicali e </a:t>
            </a:r>
            <a:r>
              <a:rPr lang="it-IT" dirty="0" smtClean="0"/>
              <a:t>analisi degli </a:t>
            </a:r>
            <a:r>
              <a:rPr lang="it-IT" dirty="0"/>
              <a:t>errori in fonologici e </a:t>
            </a:r>
            <a:r>
              <a:rPr lang="it-IT" dirty="0" smtClean="0"/>
              <a:t>non fonologici</a:t>
            </a:r>
            <a:r>
              <a:rPr lang="it-IT" dirty="0"/>
              <a:t>, essendo gli errori di tipo aspecifico </a:t>
            </a:r>
            <a:r>
              <a:rPr lang="it-IT" dirty="0" smtClean="0"/>
              <a:t>più facilmente </a:t>
            </a:r>
            <a:r>
              <a:rPr lang="it-IT" dirty="0"/>
              <a:t>riconducibili a fattori legati a svantaggio socioculturale, </a:t>
            </a:r>
            <a:r>
              <a:rPr lang="it-IT" dirty="0" smtClean="0"/>
              <a:t>insufficiente esposizione </a:t>
            </a:r>
            <a:r>
              <a:rPr lang="it-IT" dirty="0"/>
              <a:t>alla lingua italiana, insufficiente studio e apprendimento delle </a:t>
            </a:r>
            <a:r>
              <a:rPr lang="it-IT" dirty="0" smtClean="0"/>
              <a:t>regole ortografiche</a:t>
            </a:r>
            <a:r>
              <a:rPr lang="it-IT" dirty="0"/>
              <a:t>. In questi casi, è tuttavia consigliabile attivare </a:t>
            </a:r>
            <a:r>
              <a:rPr lang="it-IT" dirty="0" smtClean="0"/>
              <a:t>interventi individualizzati </a:t>
            </a:r>
            <a:r>
              <a:rPr lang="it-IT" dirty="0"/>
              <a:t>di recupero delle competenze in ambito scolastico. </a:t>
            </a:r>
            <a:endParaRPr lang="en-GB" dirty="0"/>
          </a:p>
        </p:txBody>
      </p:sp>
    </p:spTree>
    <p:extLst>
      <p:ext uri="{BB962C8B-B14F-4D97-AF65-F5344CB8AC3E}">
        <p14:creationId xmlns="" xmlns:p14="http://schemas.microsoft.com/office/powerpoint/2010/main" val="1987388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043608" y="1916832"/>
            <a:ext cx="6892280" cy="1894362"/>
          </a:xfrm>
          <a:prstGeom prst="rect">
            <a:avLst/>
          </a:prstGeom>
        </p:spPr>
        <p:txBody>
          <a:bodyPr>
            <a:normAutofit fontScale="97500"/>
          </a:bodyPr>
          <a:lstStyle>
            <a:lvl1pPr algn="l" defTabSz="914400" rtl="0" eaLnBrk="1" latinLnBrk="0" hangingPunct="1">
              <a:lnSpc>
                <a:spcPct val="90000"/>
              </a:lnSpc>
              <a:spcBef>
                <a:spcPct val="0"/>
              </a:spcBef>
              <a:buNone/>
              <a:defRPr sz="4200" b="0" kern="1200" cap="all" baseline="0">
                <a:blipFill>
                  <a:blip r:embed="rId2">
                    <a:extLst>
                      <a:ext uri="{28A0092B-C50C-407E-A947-70E740481C1C}">
                        <a14:useLocalDpi xmlns="" xmlns:a14="http://schemas.microsoft.com/office/drawing/2010/main" val="0"/>
                      </a:ext>
                    </a:extLst>
                  </a:blip>
                  <a:tile tx="6350" ty="-127000" sx="65000" sy="64000" flip="none" algn="tl"/>
                </a:blipFill>
                <a:latin typeface="+mj-lt"/>
                <a:ea typeface="+mj-ea"/>
                <a:cs typeface="+mj-cs"/>
              </a:defRPr>
            </a:lvl1pPr>
          </a:lstStyle>
          <a:p>
            <a:r>
              <a:rPr lang="it-IT" dirty="0" smtClean="0"/>
              <a:t>COME ERANO…</a:t>
            </a:r>
          </a:p>
          <a:p>
            <a:endParaRPr lang="it-IT" dirty="0" smtClean="0"/>
          </a:p>
          <a:p>
            <a:pPr algn="r"/>
            <a:r>
              <a:rPr lang="it-IT" dirty="0" smtClean="0"/>
              <a:t>…COME SARANNO!!</a:t>
            </a:r>
            <a:endParaRPr lang="it-IT" dirty="0"/>
          </a:p>
        </p:txBody>
      </p:sp>
    </p:spTree>
    <p:extLst>
      <p:ext uri="{BB962C8B-B14F-4D97-AF65-F5344CB8AC3E}">
        <p14:creationId xmlns="" xmlns:p14="http://schemas.microsoft.com/office/powerpoint/2010/main" val="37481612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0" y="334963"/>
          <a:ext cx="9144000" cy="5892166"/>
        </p:xfrm>
        <a:graphic>
          <a:graphicData uri="http://schemas.openxmlformats.org/drawingml/2006/table">
            <a:tbl>
              <a:tblPr/>
              <a:tblGrid>
                <a:gridCol w="2286000"/>
                <a:gridCol w="2286000"/>
                <a:gridCol w="2286000"/>
                <a:gridCol w="2286000"/>
              </a:tblGrid>
              <a:tr h="1360488">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smtClean="0">
                          <a:ln>
                            <a:noFill/>
                          </a:ln>
                          <a:solidFill>
                            <a:srgbClr val="FFFFFF"/>
                          </a:solidFill>
                          <a:effectLst/>
                          <a:latin typeface="Century Schoolbook" panose="02040604050505020304" pitchFamily="18" charset="0"/>
                          <a:ea typeface="ＭＳ Ｐゴシック" panose="020B0600070205080204" pitchFamily="34" charset="-128"/>
                        </a:rPr>
                        <a:t>Prima Infanzia (0-2 anni)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Seconda Infanzia (3-5 anni)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Scuola Elementare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Pre-Adolescenza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Adolescenza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651000">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Assenza 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 di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esordio del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linguaggio</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specifico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 linguaggio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1"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Specifico di apprendimento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di apprendimento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dell’umore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1417638">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competenze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posturali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Impaccio motorio</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di coordinazione motoria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DCD + Disgrafia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di personalità</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709613">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Irritabilità,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instabilità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comportament,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ling espressivo &gt;</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ling recettivo</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Grave instabilità comportamentale + difficoltà attenzione uditiva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Sindrome da Deficit Attentivo + Disturbo di Apprendimento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ADHD + Disturbo Apprendimento + Disturbo della Condotta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bl>
          </a:graphicData>
        </a:graphic>
      </p:graphicFrame>
    </p:spTree>
    <p:extLst>
      <p:ext uri="{BB962C8B-B14F-4D97-AF65-F5344CB8AC3E}">
        <p14:creationId xmlns="" xmlns:p14="http://schemas.microsoft.com/office/powerpoint/2010/main" val="10067380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0" y="314325"/>
          <a:ext cx="9144000" cy="6624003"/>
        </p:xfrm>
        <a:graphic>
          <a:graphicData uri="http://schemas.openxmlformats.org/drawingml/2006/table">
            <a:tbl>
              <a:tblPr/>
              <a:tblGrid>
                <a:gridCol w="2286000"/>
                <a:gridCol w="2286000"/>
                <a:gridCol w="2286000"/>
                <a:gridCol w="2286000"/>
              </a:tblGrid>
              <a:tr h="1223963">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Prima Infanzia (0-2 anni)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Seconda Infanzia (3-5 anni)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Scuola Elementare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Pre-Adolescenza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smtClean="0">
                          <a:ln>
                            <a:noFill/>
                          </a:ln>
                          <a:solidFill>
                            <a:srgbClr val="FFFFFF"/>
                          </a:solidFill>
                          <a:effectLst/>
                          <a:latin typeface="Century Schoolbook" panose="02040604050505020304" pitchFamily="18" charset="0"/>
                          <a:ea typeface="ＭＳ Ｐゴシック" panose="020B0600070205080204" pitchFamily="34" charset="-128"/>
                        </a:rPr>
                        <a:t>Adolescenza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651000">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competenze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posturali 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 esordio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linguaggio</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Livello cognitivo borderline e difficoltà attentive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Livello cognitivo Border-Line e “Cattivo Lettore”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Livello cognitivo Border-line + Dist. Apprendimento + Dist. Condotta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1417638">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competenze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posturali 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 esordio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linguaggio</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Ritardo Mentale (Difficoltà attentive + Disturbo di Linguaggio)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Ritardo Mentale + Disturbo Apprendimento + Difficoltà comportamentali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Ritardo mentale + complicanze psichiatriche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709613">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Modalità</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Interattive Atipiche+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Irritabilità+</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Stereotipie+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Ritardo comp</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posturali 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rPr>
                        <a:t>esordio ling</a:t>
                      </a:r>
                      <a:endParaRPr kumimoji="0" lang="it-IT" altLang="it-IT" sz="1800" b="0" i="0" u="none" strike="noStrike" cap="none" normalizeH="0" baseline="0" smtClean="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Spettro Autistico / Disturbo generalizzato dello sviluppo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Generalizzato di sviluppo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eaLnBrk="0" hangingPunct="0">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ea typeface="ＭＳ Ｐゴシック" panose="020B0600070205080204" pitchFamily="34" charset="-128"/>
                        </a:defRPr>
                      </a:lvl1pPr>
                      <a:lvl2pPr marL="37931725" indent="-37474525" eaLnBrk="0" hangingPunct="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ea typeface="ＭＳ Ｐゴシック" panose="020B0600070205080204" pitchFamily="34" charset="-128"/>
                        </a:defRPr>
                      </a:lvl2pPr>
                      <a:lvl3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3pPr>
                      <a:lvl4pPr eaLnBrk="0" hangingPunct="0">
                        <a:spcBef>
                          <a:spcPct val="20000"/>
                        </a:spcBef>
                        <a:defRPr sz="1600">
                          <a:solidFill>
                            <a:schemeClr val="tx1"/>
                          </a:solidFill>
                          <a:latin typeface="Century Schoolbook" panose="02040604050505020304" pitchFamily="18" charset="0"/>
                          <a:ea typeface="ＭＳ Ｐゴシック" panose="020B0600070205080204" pitchFamily="34" charset="-128"/>
                        </a:defRPr>
                      </a:lvl4pPr>
                      <a:lvl5pPr eaLnBrk="0" hangingPunct="0">
                        <a:spcBef>
                          <a:spcPct val="20000"/>
                        </a:spcBef>
                        <a:defRPr sz="1400">
                          <a:solidFill>
                            <a:schemeClr val="tx1"/>
                          </a:solidFill>
                          <a:latin typeface="Century Schoolbook" panose="02040604050505020304" pitchFamily="18" charset="0"/>
                          <a:ea typeface="ＭＳ Ｐゴシック" panose="020B0600070205080204" pitchFamily="34" charset="-128"/>
                        </a:defRPr>
                      </a:lvl5pPr>
                      <a:lvl6pPr marL="4572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6pPr>
                      <a:lvl7pPr marL="9144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7pPr>
                      <a:lvl8pPr marL="13716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8pPr>
                      <a:lvl9pPr marL="1828800" eaLnBrk="0" fontAlgn="base" hangingPunct="0">
                        <a:spcBef>
                          <a:spcPct val="20000"/>
                        </a:spcBef>
                        <a:spcAft>
                          <a:spcPct val="0"/>
                        </a:spcAft>
                        <a:defRPr sz="1400">
                          <a:solidFill>
                            <a:schemeClr val="tx1"/>
                          </a:solidFill>
                          <a:latin typeface="Century Schoolbook" panose="020406040505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rgbClr val="000000"/>
                          </a:solidFill>
                          <a:effectLst/>
                          <a:latin typeface="Century Schoolbook" panose="02040604050505020304" pitchFamily="18" charset="0"/>
                          <a:ea typeface="ＭＳ Ｐゴシック" panose="020B0600070205080204" pitchFamily="34" charset="-128"/>
                        </a:rPr>
                        <a:t>Disturbo Generalizzato di Sviluppo + Complicanze psichiatriche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bl>
          </a:graphicData>
        </a:graphic>
      </p:graphicFrame>
    </p:spTree>
    <p:extLst>
      <p:ext uri="{BB962C8B-B14F-4D97-AF65-F5344CB8AC3E}">
        <p14:creationId xmlns="" xmlns:p14="http://schemas.microsoft.com/office/powerpoint/2010/main" val="3250859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620688"/>
            <a:ext cx="8329118" cy="4536504"/>
          </a:xfrm>
          <a:prstGeom prst="rect">
            <a:avLst/>
          </a:prstGeom>
        </p:spPr>
      </p:pic>
      <p:sp>
        <p:nvSpPr>
          <p:cNvPr id="5" name="CasellaDiTesto 4"/>
          <p:cNvSpPr txBox="1"/>
          <p:nvPr/>
        </p:nvSpPr>
        <p:spPr>
          <a:xfrm>
            <a:off x="5796136" y="5301208"/>
            <a:ext cx="1882247" cy="276999"/>
          </a:xfrm>
          <a:prstGeom prst="rect">
            <a:avLst/>
          </a:prstGeom>
          <a:noFill/>
        </p:spPr>
        <p:txBody>
          <a:bodyPr wrap="none" rtlCol="0">
            <a:spAutoFit/>
          </a:bodyPr>
          <a:lstStyle/>
          <a:p>
            <a:r>
              <a:rPr lang="it-IT" sz="1200" dirty="0" smtClean="0"/>
              <a:t>Bishop e </a:t>
            </a:r>
            <a:r>
              <a:rPr lang="it-IT" sz="1200" dirty="0" err="1" smtClean="0"/>
              <a:t>Snowling</a:t>
            </a:r>
            <a:r>
              <a:rPr lang="it-IT" sz="1200" dirty="0" smtClean="0"/>
              <a:t> 2004</a:t>
            </a:r>
            <a:endParaRPr lang="en-GB" sz="1200" dirty="0"/>
          </a:p>
        </p:txBody>
      </p:sp>
    </p:spTree>
    <p:extLst>
      <p:ext uri="{BB962C8B-B14F-4D97-AF65-F5344CB8AC3E}">
        <p14:creationId xmlns="" xmlns:p14="http://schemas.microsoft.com/office/powerpoint/2010/main" val="1353840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stretch>
            <a:fillRect/>
          </a:stretch>
        </p:blipFill>
        <p:spPr>
          <a:xfrm>
            <a:off x="650997" y="2996952"/>
            <a:ext cx="4841703" cy="3332857"/>
          </a:xfrm>
          <a:prstGeom prst="rect">
            <a:avLst/>
          </a:prstGeom>
        </p:spPr>
      </p:pic>
      <p:sp>
        <p:nvSpPr>
          <p:cNvPr id="5" name="Rettangolo arrotondato 4"/>
          <p:cNvSpPr/>
          <p:nvPr/>
        </p:nvSpPr>
        <p:spPr>
          <a:xfrm rot="20466345">
            <a:off x="623597" y="980728"/>
            <a:ext cx="381642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Diverso modo di funzionare</a:t>
            </a:r>
            <a:endParaRPr lang="en-GB" dirty="0"/>
          </a:p>
        </p:txBody>
      </p:sp>
      <p:sp>
        <p:nvSpPr>
          <p:cNvPr id="6" name="Rettangolo arrotondato 5"/>
          <p:cNvSpPr/>
          <p:nvPr/>
        </p:nvSpPr>
        <p:spPr>
          <a:xfrm>
            <a:off x="5492700" y="1052736"/>
            <a:ext cx="2967732"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Variabilità interindividuale</a:t>
            </a:r>
            <a:endParaRPr lang="en-GB" dirty="0"/>
          </a:p>
        </p:txBody>
      </p:sp>
      <p:sp>
        <p:nvSpPr>
          <p:cNvPr id="8" name="Rettangolo arrotondato 7"/>
          <p:cNvSpPr/>
          <p:nvPr/>
        </p:nvSpPr>
        <p:spPr>
          <a:xfrm>
            <a:off x="4477110" y="2636912"/>
            <a:ext cx="182308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Linguistico</a:t>
            </a:r>
            <a:endParaRPr lang="en-GB" dirty="0"/>
          </a:p>
        </p:txBody>
      </p:sp>
      <p:sp>
        <p:nvSpPr>
          <p:cNvPr id="9" name="Rettangolo arrotondato 8"/>
          <p:cNvSpPr/>
          <p:nvPr/>
        </p:nvSpPr>
        <p:spPr>
          <a:xfrm>
            <a:off x="5436096" y="3943300"/>
            <a:ext cx="1856804" cy="997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A</a:t>
            </a:r>
            <a:r>
              <a:rPr lang="it-IT" dirty="0" err="1" smtClean="0"/>
              <a:t>ttentivo</a:t>
            </a:r>
            <a:endParaRPr lang="en-GB" dirty="0"/>
          </a:p>
        </p:txBody>
      </p:sp>
      <p:sp>
        <p:nvSpPr>
          <p:cNvPr id="10" name="Rettangolo arrotondato 9"/>
          <p:cNvSpPr/>
          <p:nvPr/>
        </p:nvSpPr>
        <p:spPr>
          <a:xfrm>
            <a:off x="6804248" y="2636912"/>
            <a:ext cx="187220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Visuo</a:t>
            </a:r>
            <a:r>
              <a:rPr lang="it-IT" dirty="0" smtClean="0"/>
              <a:t>-spaziale</a:t>
            </a:r>
            <a:endParaRPr lang="en-GB" dirty="0"/>
          </a:p>
        </p:txBody>
      </p:sp>
      <p:sp>
        <p:nvSpPr>
          <p:cNvPr id="12" name="Rettangolo arrotondato 11"/>
          <p:cNvSpPr/>
          <p:nvPr/>
        </p:nvSpPr>
        <p:spPr>
          <a:xfrm>
            <a:off x="6012160" y="5229200"/>
            <a:ext cx="187220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Border</a:t>
            </a:r>
            <a:r>
              <a:rPr lang="it-IT" dirty="0" smtClean="0"/>
              <a:t> cognitivo</a:t>
            </a:r>
            <a:endParaRPr lang="en-GB" dirty="0"/>
          </a:p>
        </p:txBody>
      </p:sp>
    </p:spTree>
    <p:extLst>
      <p:ext uri="{BB962C8B-B14F-4D97-AF65-F5344CB8AC3E}">
        <p14:creationId xmlns="" xmlns:p14="http://schemas.microsoft.com/office/powerpoint/2010/main" val="18817025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TM03090434[[fn=Legno]]</Template>
  <TotalTime>6440</TotalTime>
  <Words>3889</Words>
  <Application>Microsoft Office PowerPoint</Application>
  <PresentationFormat>Presentazione su schermo (4:3)</PresentationFormat>
  <Paragraphs>678</Paragraphs>
  <Slides>78</Slides>
  <Notes>14</Notes>
  <HiddenSlides>0</HiddenSlides>
  <MMClips>0</MMClips>
  <ScaleCrop>false</ScaleCrop>
  <HeadingPairs>
    <vt:vector size="4" baseType="variant">
      <vt:variant>
        <vt:lpstr>Tema</vt:lpstr>
      </vt:variant>
      <vt:variant>
        <vt:i4>1</vt:i4>
      </vt:variant>
      <vt:variant>
        <vt:lpstr>Titoli diapositive</vt:lpstr>
      </vt:variant>
      <vt:variant>
        <vt:i4>78</vt:i4>
      </vt:variant>
    </vt:vector>
  </HeadingPairs>
  <TitlesOfParts>
    <vt:vector size="79" baseType="lpstr">
      <vt:lpstr>Legno</vt:lpstr>
      <vt:lpstr>8 novembre 2018</vt:lpstr>
      <vt:lpstr>DSM V- DISTURBO SPECIFICO DELL’APPRENDIMENTO</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La memoria di lavoro</vt:lpstr>
      <vt:lpstr>Diapositiva 14</vt:lpstr>
      <vt:lpstr>Diapositiva 15</vt:lpstr>
      <vt:lpstr>ALLA SCUOLA MATERNA</vt:lpstr>
      <vt:lpstr>ALLA SCUOLA PRIMARIA In lettura</vt:lpstr>
      <vt:lpstr>In scrittura</vt:lpstr>
      <vt:lpstr>Diapositiva 19</vt:lpstr>
      <vt:lpstr>ALLA SCUOLA MATERNa</vt:lpstr>
      <vt:lpstr>Alla scuola primaria In LETTURA ERRORI NON FONOLOGICI </vt:lpstr>
      <vt:lpstr>In scrittura </vt:lpstr>
      <vt:lpstr>grafia </vt:lpstr>
      <vt:lpstr>Diapositiva 24</vt:lpstr>
      <vt:lpstr>Alla scuola materna</vt:lpstr>
      <vt:lpstr>COSA SUCCEDE AL BAMBINO DISLESSICO QUANDO DEVE IMPARARE A LEGGERE</vt:lpstr>
      <vt:lpstr>…la via Fonologica</vt:lpstr>
      <vt:lpstr>Diapositiva 28</vt:lpstr>
      <vt:lpstr>…la via Lessicale</vt:lpstr>
      <vt:lpstr>EVOLUZIONE DELLA DE LUNGO L’ARCO DELLA SCOLARITÀ OBBLIGATORIA </vt:lpstr>
      <vt:lpstr>QUANDO OSSERVIAMO DELLE DIFFICOLTA’</vt:lpstr>
      <vt:lpstr>A cosa si fa riferimento…</vt:lpstr>
      <vt:lpstr>Come gestire la comunicazione al genitore</vt:lpstr>
      <vt:lpstr>Diapositiva 34</vt:lpstr>
      <vt:lpstr>Diapositiva 35</vt:lpstr>
      <vt:lpstr>Diapositiva 36</vt:lpstr>
      <vt:lpstr>Diapositiva 37</vt:lpstr>
      <vt:lpstr>Diapositiva 38</vt:lpstr>
      <vt:lpstr>QUANDO UN BAMBINO E’ PRONTO PER IMPARARE A LEGGERE E SCRIVERE?</vt:lpstr>
      <vt:lpstr>Dov’e’ scritto….fiore?</vt:lpstr>
      <vt:lpstr>Diapositiva 41</vt:lpstr>
      <vt:lpstr>Diapositiva 42</vt:lpstr>
      <vt:lpstr>Diapositiva 43</vt:lpstr>
      <vt:lpstr>Consapevolezza fonologica</vt:lpstr>
      <vt:lpstr>Metafonologia globale</vt:lpstr>
      <vt:lpstr>Seguire una progressione evolutiva</vt:lpstr>
      <vt:lpstr>SUONI DELLE PAROLE</vt:lpstr>
      <vt:lpstr>Diapositiva 48</vt:lpstr>
      <vt:lpstr>Postura</vt:lpstr>
      <vt:lpstr>Prensione corretta</vt:lpstr>
      <vt:lpstr>Prensioni scorrette</vt:lpstr>
      <vt:lpstr>Scrittura</vt:lpstr>
      <vt:lpstr>Prerequisiti del calcolo…</vt:lpstr>
      <vt:lpstr>RISPETTO ALLE FUNZIONI DI BASE</vt:lpstr>
      <vt:lpstr>Abilita’ visuo-percettive</vt:lpstr>
      <vt:lpstr>Diapositiva 56</vt:lpstr>
      <vt:lpstr>Diapositiva 57</vt:lpstr>
      <vt:lpstr>Attenzione…</vt:lpstr>
      <vt:lpstr>Memoria…</vt:lpstr>
      <vt:lpstr>Motricità globale</vt:lpstr>
      <vt:lpstr>Motricità fine…</vt:lpstr>
      <vt:lpstr>Linguaggio…</vt:lpstr>
      <vt:lpstr>Diapositiva 63</vt:lpstr>
      <vt:lpstr>Diapositiva 64</vt:lpstr>
      <vt:lpstr>Diapositiva 65</vt:lpstr>
      <vt:lpstr>Legge 170  del 8 Ottobre 2010 art.5 </vt:lpstr>
      <vt:lpstr>      Didattica individualizzata e                      personalizzata</vt:lpstr>
      <vt:lpstr>Strumenti compensativi Misure dispensative </vt:lpstr>
      <vt:lpstr>GLI INTERVENTI COMPENSATIVI </vt:lpstr>
      <vt:lpstr>Si formalizzano nel…                PDP Piano Didattico Personalizzato</vt:lpstr>
      <vt:lpstr>LA DIAGNOSI DEVE </vt:lpstr>
      <vt:lpstr>LA DIAGNOSI DEVE </vt:lpstr>
      <vt:lpstr>Diapositiva 73</vt:lpstr>
      <vt:lpstr>Diapositiva 74</vt:lpstr>
      <vt:lpstr>Bambini stranieri </vt:lpstr>
      <vt:lpstr>Diapositiva 76</vt:lpstr>
      <vt:lpstr>Diapositiva 77</vt:lpstr>
      <vt:lpstr>Diapositiva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Emanuela Fantuzi</cp:lastModifiedBy>
  <cp:revision>132</cp:revision>
  <cp:lastPrinted>2014-11-26T18:23:41Z</cp:lastPrinted>
  <dcterms:created xsi:type="dcterms:W3CDTF">2014-11-19T10:09:49Z</dcterms:created>
  <dcterms:modified xsi:type="dcterms:W3CDTF">2018-11-08T14:05:58Z</dcterms:modified>
</cp:coreProperties>
</file>