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7" r:id="rId2"/>
    <p:sldId id="258" r:id="rId3"/>
    <p:sldId id="260" r:id="rId4"/>
    <p:sldId id="261" r:id="rId5"/>
    <p:sldId id="259" r:id="rId6"/>
    <p:sldId id="264" r:id="rId7"/>
    <p:sldId id="265" r:id="rId8"/>
    <p:sldId id="262" r:id="rId9"/>
    <p:sldId id="266" r:id="rId10"/>
    <p:sldId id="268" r:id="rId11"/>
    <p:sldId id="267"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2281857-ABAB-451D-9B02-A076F696EE4A}" type="datetimeFigureOut">
              <a:rPr lang="it-IT" smtClean="0"/>
              <a:t>12/04/2023</a:t>
            </a:fld>
            <a:endParaRPr lang="it-IT"/>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it-IT"/>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109D7A2-A894-4969-8A72-DD8D2A9D03D0}" type="slidenum">
              <a:rPr lang="it-IT" smtClean="0"/>
              <a:t>‹N›</a:t>
            </a:fld>
            <a:endParaRPr lang="it-IT"/>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77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2281857-ABAB-451D-9B02-A076F696EE4A}" type="datetimeFigureOut">
              <a:rPr lang="it-IT" smtClean="0"/>
              <a:t>12/04/2023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09D7A2-A894-4969-8A72-DD8D2A9D03D0}" type="slidenum">
              <a:rPr lang="it-IT" smtClean="0"/>
              <a:t>‹N›</a:t>
            </a:fld>
            <a:endParaRPr lang="it-IT"/>
          </a:p>
        </p:txBody>
      </p:sp>
    </p:spTree>
    <p:extLst>
      <p:ext uri="{BB962C8B-B14F-4D97-AF65-F5344CB8AC3E}">
        <p14:creationId xmlns:p14="http://schemas.microsoft.com/office/powerpoint/2010/main" val="330032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2281857-ABAB-451D-9B02-A076F696EE4A}" type="datetimeFigureOut">
              <a:rPr lang="it-IT" smtClean="0"/>
              <a:t>12/04/2023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09D7A2-A894-4969-8A72-DD8D2A9D03D0}" type="slidenum">
              <a:rPr lang="it-IT" smtClean="0"/>
              <a:t>‹N›</a:t>
            </a:fld>
            <a:endParaRPr lang="it-IT"/>
          </a:p>
        </p:txBody>
      </p:sp>
    </p:spTree>
    <p:extLst>
      <p:ext uri="{BB962C8B-B14F-4D97-AF65-F5344CB8AC3E}">
        <p14:creationId xmlns:p14="http://schemas.microsoft.com/office/powerpoint/2010/main" val="19932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2281857-ABAB-451D-9B02-A076F696EE4A}" type="datetimeFigureOut">
              <a:rPr lang="it-IT" smtClean="0"/>
              <a:t>12/04/2023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09D7A2-A894-4969-8A72-DD8D2A9D03D0}" type="slidenum">
              <a:rPr lang="it-IT" smtClean="0"/>
              <a:t>‹N›</a:t>
            </a:fld>
            <a:endParaRPr lang="it-IT"/>
          </a:p>
        </p:txBody>
      </p:sp>
    </p:spTree>
    <p:extLst>
      <p:ext uri="{BB962C8B-B14F-4D97-AF65-F5344CB8AC3E}">
        <p14:creationId xmlns:p14="http://schemas.microsoft.com/office/powerpoint/2010/main" val="422155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2281857-ABAB-451D-9B02-A076F696EE4A}" type="datetimeFigureOut">
              <a:rPr lang="it-IT" smtClean="0"/>
              <a:t>12/04/2023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109D7A2-A894-4969-8A72-DD8D2A9D03D0}" type="slidenum">
              <a:rPr lang="it-IT" smtClean="0"/>
              <a:t>‹N›</a:t>
            </a:fld>
            <a:endParaRPr lang="it-IT"/>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4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2281857-ABAB-451D-9B02-A076F696EE4A}" type="datetimeFigureOut">
              <a:rPr lang="it-IT" smtClean="0"/>
              <a:t>12/04/2023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109D7A2-A894-4969-8A72-DD8D2A9D03D0}" type="slidenum">
              <a:rPr lang="it-IT" smtClean="0"/>
              <a:t>‹N›</a:t>
            </a:fld>
            <a:endParaRPr lang="it-IT"/>
          </a:p>
        </p:txBody>
      </p:sp>
    </p:spTree>
    <p:extLst>
      <p:ext uri="{BB962C8B-B14F-4D97-AF65-F5344CB8AC3E}">
        <p14:creationId xmlns:p14="http://schemas.microsoft.com/office/powerpoint/2010/main" val="183251859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2281857-ABAB-451D-9B02-A076F696EE4A}" type="datetimeFigureOut">
              <a:rPr lang="it-IT" smtClean="0"/>
              <a:t>12/04/2023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109D7A2-A894-4969-8A72-DD8D2A9D03D0}" type="slidenum">
              <a:rPr lang="it-IT" smtClean="0"/>
              <a:t>‹N›</a:t>
            </a:fld>
            <a:endParaRPr lang="it-IT"/>
          </a:p>
        </p:txBody>
      </p:sp>
    </p:spTree>
    <p:extLst>
      <p:ext uri="{BB962C8B-B14F-4D97-AF65-F5344CB8AC3E}">
        <p14:creationId xmlns:p14="http://schemas.microsoft.com/office/powerpoint/2010/main" val="234287375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32281857-ABAB-451D-9B02-A076F696EE4A}" type="datetimeFigureOut">
              <a:rPr lang="it-IT" smtClean="0"/>
              <a:t>12/04/2023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109D7A2-A894-4969-8A72-DD8D2A9D03D0}" type="slidenum">
              <a:rPr lang="it-IT" smtClean="0"/>
              <a:t>‹N›</a:t>
            </a:fld>
            <a:endParaRPr lang="it-IT"/>
          </a:p>
        </p:txBody>
      </p:sp>
    </p:spTree>
    <p:extLst>
      <p:ext uri="{BB962C8B-B14F-4D97-AF65-F5344CB8AC3E}">
        <p14:creationId xmlns:p14="http://schemas.microsoft.com/office/powerpoint/2010/main" val="383459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1857-ABAB-451D-9B02-A076F696EE4A}" type="datetimeFigureOut">
              <a:rPr lang="it-IT" smtClean="0"/>
              <a:t>12/04/2023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109D7A2-A894-4969-8A72-DD8D2A9D03D0}" type="slidenum">
              <a:rPr lang="it-IT" smtClean="0"/>
              <a:t>‹N›</a:t>
            </a:fld>
            <a:endParaRPr lang="it-IT"/>
          </a:p>
        </p:txBody>
      </p:sp>
    </p:spTree>
    <p:extLst>
      <p:ext uri="{BB962C8B-B14F-4D97-AF65-F5344CB8AC3E}">
        <p14:creationId xmlns:p14="http://schemas.microsoft.com/office/powerpoint/2010/main" val="48880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2281857-ABAB-451D-9B02-A076F696EE4A}" type="datetimeFigureOut">
              <a:rPr lang="it-IT" smtClean="0"/>
              <a:t>12/04/2023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109D7A2-A894-4969-8A72-DD8D2A9D03D0}" type="slidenum">
              <a:rPr lang="it-IT" smtClean="0"/>
              <a:t>‹N›</a:t>
            </a:fld>
            <a:endParaRPr lang="it-IT"/>
          </a:p>
        </p:txBody>
      </p:sp>
    </p:spTree>
    <p:extLst>
      <p:ext uri="{BB962C8B-B14F-4D97-AF65-F5344CB8AC3E}">
        <p14:creationId xmlns:p14="http://schemas.microsoft.com/office/powerpoint/2010/main" val="9716768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2281857-ABAB-451D-9B02-A076F696EE4A}" type="datetimeFigureOut">
              <a:rPr lang="it-IT" smtClean="0"/>
              <a:t>12/04/2023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109D7A2-A894-4969-8A72-DD8D2A9D03D0}" type="slidenum">
              <a:rPr lang="it-IT" smtClean="0"/>
              <a:t>‹N›</a:t>
            </a:fld>
            <a:endParaRPr lang="it-IT"/>
          </a:p>
        </p:txBody>
      </p:sp>
    </p:spTree>
    <p:extLst>
      <p:ext uri="{BB962C8B-B14F-4D97-AF65-F5344CB8AC3E}">
        <p14:creationId xmlns:p14="http://schemas.microsoft.com/office/powerpoint/2010/main" val="209940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2281857-ABAB-451D-9B02-A076F696EE4A}" type="datetimeFigureOut">
              <a:rPr lang="it-IT" smtClean="0"/>
              <a:t>12/04/2023</a:t>
            </a:fld>
            <a:endParaRPr lang="it-IT"/>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it-IT"/>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109D7A2-A894-4969-8A72-DD8D2A9D03D0}" type="slidenum">
              <a:rPr lang="it-IT" smtClean="0"/>
              <a:t>‹N›</a:t>
            </a:fld>
            <a:endParaRPr lang="it-IT"/>
          </a:p>
        </p:txBody>
      </p:sp>
    </p:spTree>
    <p:extLst>
      <p:ext uri="{BB962C8B-B14F-4D97-AF65-F5344CB8AC3E}">
        <p14:creationId xmlns:p14="http://schemas.microsoft.com/office/powerpoint/2010/main" val="292664126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hyperlink" Target="http://www.canva.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ropbox.com/sh/cd88e3ybhd7nnrw/AACZqTybXuESSj7Klk1y-qvia?dl=0" TargetMode="External"/><Relationship Id="rId2" Type="http://schemas.openxmlformats.org/officeDocument/2006/relationships/hyperlink" Target="https://drive.google.com/file/d/1cmZ-duHIiHAoEXkcO423mQUDkTzAcMut/view?usp=sharin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4360" y="373098"/>
            <a:ext cx="9875520" cy="1356360"/>
          </a:xfrm>
        </p:spPr>
        <p:txBody>
          <a:bodyPr>
            <a:normAutofit fontScale="90000"/>
          </a:bodyPr>
          <a:lstStyle/>
          <a:p>
            <a:pPr algn="ctr"/>
            <a:r>
              <a:rPr lang="it-IT" sz="1600" dirty="0" smtClean="0"/>
              <a:t>FORMAZIONE DOCENTI IN SERVIZIO</a:t>
            </a:r>
            <a:br>
              <a:rPr lang="it-IT" sz="1600" dirty="0" smtClean="0"/>
            </a:br>
            <a:r>
              <a:rPr lang="it-IT" sz="1600" dirty="0" smtClean="0"/>
              <a:t> PNFD 2021/2022</a:t>
            </a:r>
            <a:br>
              <a:rPr lang="it-IT" sz="1600" dirty="0" smtClean="0"/>
            </a:br>
            <a:r>
              <a:rPr lang="it-IT" sz="1600" dirty="0" smtClean="0"/>
              <a:t>I.C.»FALCONE E BORSELLINO»</a:t>
            </a:r>
            <a:br>
              <a:rPr lang="it-IT" sz="1600" dirty="0" smtClean="0"/>
            </a:br>
            <a:r>
              <a:rPr lang="it-IT" sz="1600" dirty="0" smtClean="0"/>
              <a:t>D.S. MONICA GABRIOLI</a:t>
            </a:r>
            <a:br>
              <a:rPr lang="it-IT" sz="1600" dirty="0" smtClean="0"/>
            </a:br>
            <a:r>
              <a:rPr lang="it-IT" sz="1600" dirty="0" smtClean="0"/>
              <a:t>DOCENTE REFERENTE  CIABATTONI PAOLA</a:t>
            </a:r>
            <a:br>
              <a:rPr lang="it-IT" sz="1600" dirty="0" smtClean="0"/>
            </a:br>
            <a:r>
              <a:rPr lang="it-IT" sz="1600" dirty="0" smtClean="0"/>
              <a:t>« EDUCAZIONE CIVICA E SOSTENIBILITA’ INFANZIA»</a:t>
            </a:r>
            <a:endParaRPr lang="it-IT" sz="1600" dirty="0"/>
          </a:p>
        </p:txBody>
      </p:sp>
      <p:pic>
        <p:nvPicPr>
          <p:cNvPr id="2050" name="Picture 2" descr="59 idee su Sviluppo sostenibile | sviluppo sostenibile, arte ambientale,  grafic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1077" y="2107935"/>
            <a:ext cx="7521029" cy="41777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e biene abeille summer ete sommer insect spring printemps animal animals  animaux gif anime animated animation tube mignon, bee , biene , abeille ,  summer , ete , sommer , insec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0677376">
            <a:off x="-165499" y="-448263"/>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arfalla - Romina Zucch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463558">
            <a:off x="9647576" y="645583"/>
            <a:ext cx="1987329" cy="184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140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3000" y="393700"/>
            <a:ext cx="9875520" cy="1356360"/>
          </a:xfrm>
        </p:spPr>
        <p:txBody>
          <a:bodyPr>
            <a:normAutofit/>
          </a:bodyPr>
          <a:lstStyle/>
          <a:p>
            <a:r>
              <a:rPr lang="it-IT" sz="2000" dirty="0" smtClean="0"/>
              <a:t>In seguito a ricerche sui vari motori di ricerca si segnalano diverse piattaforme che potranno risultare utili per avviare e/o trovare spunti in merito alle argomentazioni trattate.</a:t>
            </a:r>
            <a:endParaRPr lang="it-IT" sz="2000" dirty="0"/>
          </a:p>
        </p:txBody>
      </p:sp>
      <p:sp>
        <p:nvSpPr>
          <p:cNvPr id="3" name="Segnaposto contenuto 2"/>
          <p:cNvSpPr>
            <a:spLocks noGrp="1"/>
          </p:cNvSpPr>
          <p:nvPr>
            <p:ph idx="1"/>
          </p:nvPr>
        </p:nvSpPr>
        <p:spPr>
          <a:xfrm>
            <a:off x="990600" y="2097789"/>
            <a:ext cx="9872871" cy="4038600"/>
          </a:xfrm>
        </p:spPr>
        <p:txBody>
          <a:bodyPr/>
          <a:lstStyle/>
          <a:p>
            <a:r>
              <a:rPr lang="it-IT" u="sng" dirty="0" smtClean="0"/>
              <a:t>PIATTAFORMA MARTINA</a:t>
            </a:r>
            <a:r>
              <a:rPr lang="it-IT" dirty="0" smtClean="0"/>
              <a:t>: all’interno di questa piattaforma troverete delle icone che potrete scegliere e che vi guideranno per « creare» : schede personalizzate, classi virtuali , giochi ecc. si chiederà la registrazione.</a:t>
            </a:r>
          </a:p>
          <a:p>
            <a:r>
              <a:rPr lang="it-IT" dirty="0"/>
              <a:t> </a:t>
            </a:r>
            <a:r>
              <a:rPr lang="it-IT" u="sng" dirty="0" smtClean="0"/>
              <a:t>SITO « EDUCAZIONE DIGITALE</a:t>
            </a:r>
            <a:r>
              <a:rPr lang="it-IT" dirty="0" smtClean="0"/>
              <a:t>» anche qui occorre la registrazione.</a:t>
            </a:r>
          </a:p>
          <a:p>
            <a:pPr marL="45720" indent="0">
              <a:buNone/>
            </a:pPr>
            <a:r>
              <a:rPr lang="it-IT" dirty="0" smtClean="0"/>
              <a:t>Una volta entrati appariranno dei quadranti , appoggiando il cursore sopra i quadranti vi sarà indicato se l’argomento è adatto al nostro grado di scuola, in caso positivo potrete esplorare le diverse proposte. </a:t>
            </a:r>
          </a:p>
          <a:p>
            <a:pPr marL="45720" indent="0">
              <a:buNone/>
            </a:pPr>
            <a:r>
              <a:rPr lang="it-IT" u="sng" dirty="0" smtClean="0">
                <a:hlinkClick r:id="rId2"/>
              </a:rPr>
              <a:t>WWW.CANVA.COM</a:t>
            </a:r>
            <a:endParaRPr lang="it-IT" u="sng" dirty="0" smtClean="0"/>
          </a:p>
          <a:p>
            <a:pPr marL="45720" indent="0">
              <a:buNone/>
            </a:pPr>
            <a:r>
              <a:rPr lang="it-IT" dirty="0" smtClean="0"/>
              <a:t>Per creare mappe o presentazioni di vario genere. </a:t>
            </a:r>
            <a:endParaRPr lang="it-IT" dirty="0"/>
          </a:p>
        </p:txBody>
      </p:sp>
    </p:spTree>
    <p:extLst>
      <p:ext uri="{BB962C8B-B14F-4D97-AF65-F5344CB8AC3E}">
        <p14:creationId xmlns:p14="http://schemas.microsoft.com/office/powerpoint/2010/main" val="203658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dirty="0" smtClean="0"/>
              <a:t>Di seguito si lasciano link con bibliografia e materiale da visionare da utilizzare come spunti creativi proposti nel corso PNFD ( Gilberto Mosconi, Marco </a:t>
            </a:r>
            <a:r>
              <a:rPr lang="it-IT" sz="2000" dirty="0" err="1" smtClean="0"/>
              <a:t>Giovagnoli</a:t>
            </a:r>
            <a:r>
              <a:rPr lang="it-IT" sz="2000" dirty="0" smtClean="0"/>
              <a:t>, Barbara </a:t>
            </a:r>
            <a:r>
              <a:rPr lang="it-IT" sz="2000" dirty="0" err="1" smtClean="0"/>
              <a:t>Borgi</a:t>
            </a:r>
            <a:r>
              <a:rPr lang="it-IT" sz="2000" dirty="0" smtClean="0"/>
              <a:t>)</a:t>
            </a:r>
            <a:br>
              <a:rPr lang="it-IT" sz="2000" dirty="0" smtClean="0"/>
            </a:br>
            <a:r>
              <a:rPr lang="it-IT" sz="2000" dirty="0" smtClean="0"/>
              <a:t>( si consiglia di copiare e incollare, i diversi link sul motore di ricerca)</a:t>
            </a:r>
            <a:endParaRPr lang="it-IT" sz="2000" dirty="0"/>
          </a:p>
        </p:txBody>
      </p:sp>
      <p:sp>
        <p:nvSpPr>
          <p:cNvPr id="3" name="Segnaposto contenuto 2"/>
          <p:cNvSpPr>
            <a:spLocks noGrp="1"/>
          </p:cNvSpPr>
          <p:nvPr>
            <p:ph idx="1"/>
          </p:nvPr>
        </p:nvSpPr>
        <p:spPr>
          <a:xfrm>
            <a:off x="1004552" y="1790162"/>
            <a:ext cx="8852220" cy="3613491"/>
          </a:xfrm>
        </p:spPr>
        <p:txBody>
          <a:bodyPr>
            <a:normAutofit fontScale="92500" lnSpcReduction="10000"/>
          </a:bodyPr>
          <a:lstStyle/>
          <a:p>
            <a:endParaRPr lang="it-IT" dirty="0" smtClean="0"/>
          </a:p>
          <a:p>
            <a:r>
              <a:rPr lang="it-IT" dirty="0" smtClean="0"/>
              <a:t>https</a:t>
            </a:r>
            <a:r>
              <a:rPr lang="it-IT" dirty="0"/>
              <a:t>://</a:t>
            </a:r>
            <a:r>
              <a:rPr lang="it-IT" dirty="0" smtClean="0"/>
              <a:t>drive.google.com/file/d/1ALc65LLkHk8_JrMTJGWmfuSoOyRheJw8/view?usp=sharing</a:t>
            </a:r>
            <a:endParaRPr lang="it-IT" dirty="0"/>
          </a:p>
          <a:p>
            <a:r>
              <a:rPr lang="it-IT" dirty="0" smtClean="0"/>
              <a:t> </a:t>
            </a:r>
            <a:r>
              <a:rPr lang="it-IT" dirty="0" smtClean="0">
                <a:hlinkClick r:id="rId2"/>
              </a:rPr>
              <a:t>https</a:t>
            </a:r>
            <a:r>
              <a:rPr lang="it-IT" dirty="0">
                <a:hlinkClick r:id="rId2"/>
              </a:rPr>
              <a:t>://</a:t>
            </a:r>
            <a:r>
              <a:rPr lang="it-IT" dirty="0" smtClean="0">
                <a:hlinkClick r:id="rId2"/>
              </a:rPr>
              <a:t>drive.google.com/file/d/1cmZ-duHIiHAoEXkcO423mQUDkTzAcMut/view?usp=sharing</a:t>
            </a:r>
            <a:endParaRPr lang="it-IT" dirty="0" smtClean="0"/>
          </a:p>
          <a:p>
            <a:r>
              <a:rPr lang="it-IT" u="sng" dirty="0">
                <a:hlinkClick r:id="rId3"/>
              </a:rPr>
              <a:t>https://www.dropbox.com/sh/cd88e3ybhd7nnrw/AACZqTybXuESSj7Klk1y-qvia?dl=0</a:t>
            </a:r>
            <a:endParaRPr lang="it-IT" dirty="0"/>
          </a:p>
          <a:p>
            <a:pPr marL="45720" indent="0">
              <a:buNone/>
            </a:pPr>
            <a:r>
              <a:rPr lang="it-IT" dirty="0"/>
              <a:t> </a:t>
            </a:r>
          </a:p>
          <a:p>
            <a:pPr marL="45720" indent="0">
              <a:buNone/>
            </a:pPr>
            <a:r>
              <a:rPr lang="it-IT" sz="4000" dirty="0" smtClean="0"/>
              <a:t>GRAZIE PER L’ATTENZIONE</a:t>
            </a:r>
          </a:p>
          <a:p>
            <a:endParaRPr lang="it-IT" sz="4000" dirty="0"/>
          </a:p>
        </p:txBody>
      </p:sp>
      <p:pic>
        <p:nvPicPr>
          <p:cNvPr id="1026" name="Picture 2" descr="59 idee su Sviluppo sostenibile | sviluppo sostenibile, arte ambientale,  grafic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0780" y="4279702"/>
            <a:ext cx="269774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182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SOSTENIBILITA’</a:t>
            </a:r>
            <a:br>
              <a:rPr lang="it-IT" dirty="0" smtClean="0"/>
            </a:br>
            <a:endParaRPr lang="it-IT" dirty="0"/>
          </a:p>
        </p:txBody>
      </p:sp>
      <p:sp>
        <p:nvSpPr>
          <p:cNvPr id="3" name="Segnaposto contenuto 2"/>
          <p:cNvSpPr>
            <a:spLocks noGrp="1"/>
          </p:cNvSpPr>
          <p:nvPr>
            <p:ph idx="1"/>
          </p:nvPr>
        </p:nvSpPr>
        <p:spPr>
          <a:xfrm>
            <a:off x="1143000" y="2057400"/>
            <a:ext cx="4936435" cy="4038600"/>
          </a:xfrm>
        </p:spPr>
        <p:txBody>
          <a:bodyPr/>
          <a:lstStyle/>
          <a:p>
            <a:pPr algn="just"/>
            <a:r>
              <a:rPr lang="it-IT" dirty="0" smtClean="0"/>
              <a:t>Per sostenibilità si intende in modo specifico « soddisfare i bisogni della generazione presente senza compromettere quelli della generazione futura» </a:t>
            </a:r>
          </a:p>
          <a:p>
            <a:pPr algn="just"/>
            <a:r>
              <a:rPr lang="it-IT" dirty="0" smtClean="0"/>
              <a:t>Da qui nasce l’esigenza di fare attenzione a chi vive oggi su questo pianeta ma anche a chi ci vivrà domani.</a:t>
            </a:r>
          </a:p>
          <a:p>
            <a:pPr algn="just"/>
            <a:r>
              <a:rPr lang="it-IT" dirty="0" smtClean="0"/>
              <a:t>Non esiste  sviluppo ,sostenibile, che non tenga conto dell’ambiente.</a:t>
            </a:r>
          </a:p>
          <a:p>
            <a:pPr marL="45720" indent="0">
              <a:buNone/>
            </a:pPr>
            <a:endParaRPr lang="it-IT" dirty="0"/>
          </a:p>
        </p:txBody>
      </p:sp>
      <p:pic>
        <p:nvPicPr>
          <p:cNvPr id="4" name="Immagine 3"/>
          <p:cNvPicPr>
            <a:picLocks noChangeAspect="1"/>
          </p:cNvPicPr>
          <p:nvPr/>
        </p:nvPicPr>
        <p:blipFill>
          <a:blip r:embed="rId2"/>
          <a:stretch>
            <a:fillRect/>
          </a:stretch>
        </p:blipFill>
        <p:spPr>
          <a:xfrm>
            <a:off x="6993228" y="1571222"/>
            <a:ext cx="4224271" cy="3657601"/>
          </a:xfrm>
          <a:prstGeom prst="rect">
            <a:avLst/>
          </a:prstGeom>
        </p:spPr>
      </p:pic>
    </p:spTree>
    <p:extLst>
      <p:ext uri="{BB962C8B-B14F-4D97-AF65-F5344CB8AC3E}">
        <p14:creationId xmlns:p14="http://schemas.microsoft.com/office/powerpoint/2010/main" val="3205275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20273" y="68043"/>
            <a:ext cx="9875520" cy="1356360"/>
          </a:xfrm>
        </p:spPr>
        <p:txBody>
          <a:bodyPr/>
          <a:lstStyle/>
          <a:p>
            <a:r>
              <a:rPr lang="it-IT" dirty="0" smtClean="0"/>
              <a:t>Brevi cenni storici </a:t>
            </a:r>
            <a:endParaRPr lang="it-IT" dirty="0"/>
          </a:p>
        </p:txBody>
      </p:sp>
      <p:sp>
        <p:nvSpPr>
          <p:cNvPr id="3" name="Segnaposto contenuto 2"/>
          <p:cNvSpPr>
            <a:spLocks noGrp="1"/>
          </p:cNvSpPr>
          <p:nvPr>
            <p:ph idx="1"/>
          </p:nvPr>
        </p:nvSpPr>
        <p:spPr>
          <a:xfrm>
            <a:off x="412124" y="1133341"/>
            <a:ext cx="6146430" cy="5241701"/>
          </a:xfrm>
        </p:spPr>
        <p:txBody>
          <a:bodyPr>
            <a:normAutofit fontScale="85000" lnSpcReduction="20000"/>
          </a:bodyPr>
          <a:lstStyle/>
          <a:p>
            <a:pPr marL="45720" indent="0" algn="just">
              <a:buNone/>
            </a:pPr>
            <a:r>
              <a:rPr lang="it-IT" dirty="0" smtClean="0"/>
              <a:t>L’esigenza di discutere sull’importanza di uno sviluppo sostenibile è abbastanza recente . Negli anni 60/70 con i movimenti ambientalisti si comincia a capire come l’ambiente sia strettamente legato al benessere sociale, politico ed economico ma è, effettivamente in seguito al disastro di Cernobyl che si comprende la gravità di atteggiamenti distruttivi nei confronti del pianeta. </a:t>
            </a:r>
          </a:p>
          <a:p>
            <a:pPr marL="45720" indent="0" algn="just">
              <a:buNone/>
            </a:pPr>
            <a:r>
              <a:rPr lang="it-IT" dirty="0"/>
              <a:t>N</a:t>
            </a:r>
            <a:r>
              <a:rPr lang="it-IT" dirty="0" smtClean="0"/>
              <a:t>on esistono eventi che accadono in un certo punto del mondo che non abbiano ripercussioni in altre parti del pianeta tutto ciò che accade, in natura, è strettamente connesso; in questi casi « non esistono confini».</a:t>
            </a:r>
          </a:p>
          <a:p>
            <a:pPr marL="45720" indent="0" algn="just">
              <a:buNone/>
            </a:pPr>
            <a:endParaRPr lang="it-IT" dirty="0"/>
          </a:p>
          <a:p>
            <a:pPr marL="45720" indent="0" algn="just">
              <a:buNone/>
            </a:pPr>
            <a:endParaRPr lang="it-IT" dirty="0" smtClean="0"/>
          </a:p>
          <a:p>
            <a:pPr marL="45720" indent="0" algn="just">
              <a:buNone/>
            </a:pPr>
            <a:endParaRPr lang="it-IT" dirty="0" smtClean="0"/>
          </a:p>
          <a:p>
            <a:pPr marL="45720" indent="0" algn="just">
              <a:buNone/>
            </a:pPr>
            <a:r>
              <a:rPr lang="it-IT" dirty="0" smtClean="0"/>
              <a:t>Dobbiamo aspettare , però, il 1992 per cominciare a vedere ufficializzare tale problematica e , precisamente, la conferenza  delle Nazioni unite a Rio de </a:t>
            </a:r>
            <a:r>
              <a:rPr lang="it-IT" dirty="0"/>
              <a:t>J</a:t>
            </a:r>
            <a:r>
              <a:rPr lang="it-IT" dirty="0" smtClean="0"/>
              <a:t>aneiro. Dopo questo evento è stato ratificato il protocollo di Kyoto( 2003) fino ad arrivare, più recentemente, all’agenda 2030 con i 17 obiettivi di sviluppo sostenibile( 2015)   </a:t>
            </a:r>
          </a:p>
          <a:p>
            <a:pPr marL="45720" indent="0">
              <a:buNone/>
            </a:pPr>
            <a:endParaRPr lang="it-IT" dirty="0"/>
          </a:p>
        </p:txBody>
      </p:sp>
      <p:pic>
        <p:nvPicPr>
          <p:cNvPr id="4" name="Immagine 3"/>
          <p:cNvPicPr>
            <a:picLocks noChangeAspect="1"/>
          </p:cNvPicPr>
          <p:nvPr/>
        </p:nvPicPr>
        <p:blipFill>
          <a:blip r:embed="rId2"/>
          <a:stretch>
            <a:fillRect/>
          </a:stretch>
        </p:blipFill>
        <p:spPr>
          <a:xfrm>
            <a:off x="7007712" y="3950182"/>
            <a:ext cx="4312818" cy="2424860"/>
          </a:xfrm>
          <a:prstGeom prst="rect">
            <a:avLst/>
          </a:prstGeom>
        </p:spPr>
      </p:pic>
      <p:pic>
        <p:nvPicPr>
          <p:cNvPr id="5" name="Immagine 4"/>
          <p:cNvPicPr>
            <a:picLocks noChangeAspect="1"/>
          </p:cNvPicPr>
          <p:nvPr/>
        </p:nvPicPr>
        <p:blipFill>
          <a:blip r:embed="rId3"/>
          <a:stretch>
            <a:fillRect/>
          </a:stretch>
        </p:blipFill>
        <p:spPr>
          <a:xfrm>
            <a:off x="6558554" y="900769"/>
            <a:ext cx="5486293" cy="2654658"/>
          </a:xfrm>
          <a:prstGeom prst="rect">
            <a:avLst/>
          </a:prstGeom>
        </p:spPr>
      </p:pic>
    </p:spTree>
    <p:extLst>
      <p:ext uri="{BB962C8B-B14F-4D97-AF65-F5344CB8AC3E}">
        <p14:creationId xmlns:p14="http://schemas.microsoft.com/office/powerpoint/2010/main" val="1096017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65292" y="1035619"/>
            <a:ext cx="6117618" cy="4630058"/>
          </a:xfrm>
        </p:spPr>
        <p:txBody>
          <a:bodyPr>
            <a:normAutofit/>
          </a:bodyPr>
          <a:lstStyle/>
          <a:p>
            <a:pPr algn="just"/>
            <a:r>
              <a:rPr lang="it-IT" dirty="0"/>
              <a:t>Intraprendere un percorso </a:t>
            </a:r>
            <a:r>
              <a:rPr lang="it-IT" dirty="0" smtClean="0"/>
              <a:t>didattic</a:t>
            </a:r>
            <a:r>
              <a:rPr lang="it-IT" dirty="0"/>
              <a:t>0</a:t>
            </a:r>
            <a:r>
              <a:rPr lang="it-IT" dirty="0" smtClean="0"/>
              <a:t> </a:t>
            </a:r>
            <a:r>
              <a:rPr lang="it-IT" dirty="0"/>
              <a:t>di educazione ambientale nasce come risposta </a:t>
            </a:r>
            <a:r>
              <a:rPr lang="it-IT" dirty="0" smtClean="0"/>
              <a:t>all’esigenza </a:t>
            </a:r>
            <a:r>
              <a:rPr lang="it-IT" dirty="0"/>
              <a:t>di impegnarsi nella formazione di </a:t>
            </a:r>
            <a:r>
              <a:rPr lang="it-IT" b="1" dirty="0"/>
              <a:t>coscienze</a:t>
            </a:r>
            <a:r>
              <a:rPr lang="it-IT" dirty="0"/>
              <a:t> sensibili alle problematiche ambientali ed ecologiche, affinché già dalla prima infanzia, i bambini solidifichino il senso di responsabilità individuale e collettiva verso un bene comune che deve essere gelosamente custodito. Un atteggiamento di responsabilità e rispetto verso </a:t>
            </a:r>
            <a:r>
              <a:rPr lang="it-IT" dirty="0" smtClean="0"/>
              <a:t>l’ambiente </a:t>
            </a:r>
            <a:r>
              <a:rPr lang="it-IT" dirty="0"/>
              <a:t>naturale significa renderli consapevoli </a:t>
            </a:r>
            <a:r>
              <a:rPr lang="it-IT" dirty="0" smtClean="0"/>
              <a:t>dell’importanza di assumere atteggiamenti </a:t>
            </a:r>
            <a:r>
              <a:rPr lang="it-IT" dirty="0"/>
              <a:t>e comportamenti etici rispettosi verso la natura in tutte le sue forme, per valorizzare sani stili di vita e la tutela </a:t>
            </a:r>
            <a:r>
              <a:rPr lang="it-IT" dirty="0" smtClean="0"/>
              <a:t>dell’ambiente </a:t>
            </a:r>
            <a:r>
              <a:rPr lang="it-IT" dirty="0"/>
              <a:t>in cui si vive.</a:t>
            </a:r>
          </a:p>
          <a:p>
            <a:endParaRPr lang="it-IT" dirty="0"/>
          </a:p>
        </p:txBody>
      </p:sp>
      <p:pic>
        <p:nvPicPr>
          <p:cNvPr id="1026" name="Picture 2" descr="Educazione ambientale a scuola per diventare buoni cittad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771" y="2046516"/>
            <a:ext cx="4983943" cy="260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3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6582917" y="901413"/>
            <a:ext cx="5362575" cy="4552950"/>
          </a:xfrm>
          <a:prstGeom prst="rect">
            <a:avLst/>
          </a:prstGeom>
        </p:spPr>
      </p:pic>
      <p:sp>
        <p:nvSpPr>
          <p:cNvPr id="6" name="Segnaposto contenuto 5"/>
          <p:cNvSpPr>
            <a:spLocks noGrp="1"/>
          </p:cNvSpPr>
          <p:nvPr>
            <p:ph idx="1"/>
          </p:nvPr>
        </p:nvSpPr>
        <p:spPr>
          <a:xfrm>
            <a:off x="795271" y="1415763"/>
            <a:ext cx="5206285" cy="4038600"/>
          </a:xfrm>
        </p:spPr>
        <p:txBody>
          <a:bodyPr>
            <a:normAutofit fontScale="85000" lnSpcReduction="20000"/>
          </a:bodyPr>
          <a:lstStyle/>
          <a:p>
            <a:pPr marL="45720" indent="0" algn="just">
              <a:buNone/>
            </a:pPr>
            <a:r>
              <a:rPr lang="it-IT" dirty="0" smtClean="0"/>
              <a:t>Definito quindi il significato di sostenibilità dobbiamo aggiungere che questo termine abbraccia e comprende diversi campi : quello sociale, quello economico e , appunto quello ambientale. Per il nostro grado di scuola è inutile affrontare le tematiche  sociali ed economiche per questo ci concentreremo su tematiche strettamente legate all’ambiente soprattutto per l’acquisizione di conoscenze e competenze atte a sviluppare comportamenti virtuosi nei confronti dell’ ambienti e degli esseri viventi in generale.</a:t>
            </a:r>
          </a:p>
          <a:p>
            <a:pPr marL="45720" indent="0" algn="just">
              <a:buNone/>
            </a:pPr>
            <a:r>
              <a:rPr lang="it-IT" dirty="0" smtClean="0"/>
              <a:t>I bambini di questa fascia di età , se ben guidati riescono a </a:t>
            </a:r>
            <a:r>
              <a:rPr lang="it-IT" dirty="0"/>
              <a:t>p</a:t>
            </a:r>
            <a:r>
              <a:rPr lang="it-IT" dirty="0" smtClean="0"/>
              <a:t>orre le basi per la realizzazione di  « competenze sostenibili»  competenze che, se potenziate negli ordini di scuola successivi e nelle famiglie, poss0no( almeno in una percentuale più alta) generare adulti in grado di cambiare le sorti del nostro pineta.</a:t>
            </a:r>
            <a:endParaRPr lang="it-IT" dirty="0"/>
          </a:p>
        </p:txBody>
      </p:sp>
    </p:spTree>
    <p:extLst>
      <p:ext uri="{BB962C8B-B14F-4D97-AF65-F5344CB8AC3E}">
        <p14:creationId xmlns:p14="http://schemas.microsoft.com/office/powerpoint/2010/main" val="3695580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IDEE, SPUNTI E TRACCE PER ELABORARE PERCORSI NELLE SCUOLE DELL’INFANAZIA.</a:t>
            </a:r>
          </a:p>
        </p:txBody>
      </p:sp>
      <p:sp>
        <p:nvSpPr>
          <p:cNvPr id="3" name="Segnaposto contenuto 2"/>
          <p:cNvSpPr>
            <a:spLocks noGrp="1"/>
          </p:cNvSpPr>
          <p:nvPr>
            <p:ph idx="1"/>
          </p:nvPr>
        </p:nvSpPr>
        <p:spPr>
          <a:xfrm>
            <a:off x="1143000" y="1622630"/>
            <a:ext cx="9872871" cy="4038600"/>
          </a:xfrm>
        </p:spPr>
        <p:txBody>
          <a:bodyPr>
            <a:normAutofit fontScale="92500" lnSpcReduction="10000"/>
          </a:bodyPr>
          <a:lstStyle/>
          <a:p>
            <a:pPr algn="just"/>
            <a:r>
              <a:rPr lang="it-IT" sz="2400" dirty="0"/>
              <a:t>Dare un’impronta ecologica è estremamente facile nella Scuola dell’Infanzia poiché i bambini di questa fascia di età attivano i processi cognitivi attraverso l’esperienza corporea , i sensi e tutto ciò che , in qualche modo , </a:t>
            </a:r>
            <a:r>
              <a:rPr lang="it-IT" sz="2400" dirty="0" smtClean="0"/>
              <a:t>attiva </a:t>
            </a:r>
            <a:r>
              <a:rPr lang="it-IT" sz="2400" dirty="0"/>
              <a:t>la sfera emozionale e </a:t>
            </a:r>
            <a:r>
              <a:rPr lang="it-IT" sz="2400" dirty="0" smtClean="0"/>
              <a:t>sensoriale.</a:t>
            </a:r>
          </a:p>
          <a:p>
            <a:pPr algn="just"/>
            <a:r>
              <a:rPr lang="it-IT" sz="2400" dirty="0" smtClean="0"/>
              <a:t>Trattare argomenti sull’ambiente con riferimento alla sostenibilità dovrebbe diventare prassi comune in tutti gli ordini di scuola in quanto queste tematiche nulla tolgono ai classici « </a:t>
            </a:r>
            <a:r>
              <a:rPr lang="it-IT" sz="2400" dirty="0" err="1" smtClean="0"/>
              <a:t>saperi</a:t>
            </a:r>
            <a:r>
              <a:rPr lang="it-IT" sz="2400" dirty="0" smtClean="0"/>
              <a:t>»  verso i quali la scuola tende normalmente con le quali si integrano in maniera naturale ( materie scientifiche , letterarie, tecniche, digitali ecc.)</a:t>
            </a:r>
          </a:p>
          <a:p>
            <a:pPr algn="just"/>
            <a:r>
              <a:rPr lang="it-IT" sz="2400" dirty="0" smtClean="0"/>
              <a:t>La scuola dell’Infanzia, per eccellenza, lavora in maniera trasversale e integrata su tutti i campi di esperienza; per questo l’introduzione di un modello ambientalista sostenibile nella normale programmazione potrà risultare più facile e naturale.</a:t>
            </a:r>
            <a:endParaRPr lang="it-IT" dirty="0"/>
          </a:p>
        </p:txBody>
      </p:sp>
    </p:spTree>
    <p:extLst>
      <p:ext uri="{BB962C8B-B14F-4D97-AF65-F5344CB8AC3E}">
        <p14:creationId xmlns:p14="http://schemas.microsoft.com/office/powerpoint/2010/main" val="297198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0351" y="248992"/>
            <a:ext cx="9875520" cy="1356360"/>
          </a:xfrm>
        </p:spPr>
        <p:txBody>
          <a:bodyPr/>
          <a:lstStyle/>
          <a:p>
            <a:r>
              <a:rPr lang="it-IT" dirty="0" smtClean="0"/>
              <a:t>Utilizzo di mappe di comunità</a:t>
            </a:r>
            <a:endParaRPr lang="it-IT" dirty="0"/>
          </a:p>
        </p:txBody>
      </p:sp>
      <p:sp>
        <p:nvSpPr>
          <p:cNvPr id="3" name="Segnaposto contenuto 2"/>
          <p:cNvSpPr>
            <a:spLocks noGrp="1"/>
          </p:cNvSpPr>
          <p:nvPr>
            <p:ph idx="1"/>
          </p:nvPr>
        </p:nvSpPr>
        <p:spPr>
          <a:xfrm>
            <a:off x="663833" y="1233151"/>
            <a:ext cx="10630939" cy="5232043"/>
          </a:xfrm>
        </p:spPr>
        <p:txBody>
          <a:bodyPr>
            <a:normAutofit fontScale="70000" lnSpcReduction="20000"/>
          </a:bodyPr>
          <a:lstStyle/>
          <a:p>
            <a:pPr marL="45720" indent="0" algn="just">
              <a:buNone/>
            </a:pPr>
            <a:r>
              <a:rPr lang="it-IT" dirty="0"/>
              <a:t>La mappa di comunità è uno strumento con cui gli abitanti di un determinato luogo hanno la possibilità di </a:t>
            </a:r>
            <a:r>
              <a:rPr lang="it-IT" i="1" dirty="0"/>
              <a:t>rappresentare</a:t>
            </a:r>
            <a:r>
              <a:rPr lang="it-IT" dirty="0"/>
              <a:t> il patrimonio, il paesaggio, i </a:t>
            </a:r>
            <a:r>
              <a:rPr lang="it-IT" dirty="0" err="1"/>
              <a:t>saperi</a:t>
            </a:r>
            <a:r>
              <a:rPr lang="it-IT" dirty="0"/>
              <a:t> in cui si riconoscono e che desiderano trasmettere alle nuove generazioni. Evidenzia il modo con cui la comunità locale vede, percepisce, attribuisce valore al proprio territorio, alle sue memorie, alle sue trasformazioni, alla sua realtà attuale e a come vorrebbe che fosse in futuro. Consiste in una rappresentazione cartografica o in un qualsiasi altro prodotto od elaborato in cui la comunità si può identificare</a:t>
            </a:r>
            <a:r>
              <a:rPr lang="it-IT" dirty="0" smtClean="0"/>
              <a:t>.</a:t>
            </a:r>
          </a:p>
          <a:p>
            <a:pPr marL="45720" indent="0" algn="just">
              <a:buNone/>
            </a:pPr>
            <a:r>
              <a:rPr lang="it-IT" dirty="0" smtClean="0"/>
              <a:t>Pianificando un percorso sul territorio la mappa di comunità rappresenta un ottimo metodo per sviluppare nel bambino interesse e consapevolezza del proprio territorio. Questo lavoro permette, inoltre, di toccare vari campi di esperienza e facilita il raggiungimento di determinate competenze:</a:t>
            </a:r>
          </a:p>
          <a:p>
            <a:pPr algn="just"/>
            <a:r>
              <a:rPr lang="it-IT" dirty="0" smtClean="0"/>
              <a:t>Capacità di osservare</a:t>
            </a:r>
          </a:p>
          <a:p>
            <a:pPr algn="just"/>
            <a:r>
              <a:rPr lang="it-IT" dirty="0" smtClean="0"/>
              <a:t>Riconoscere le sequenze di una esperienza vissuta dimostrando la consapevolezza della successione degli eventi</a:t>
            </a:r>
          </a:p>
          <a:p>
            <a:pPr algn="just"/>
            <a:r>
              <a:rPr lang="it-IT" dirty="0" smtClean="0"/>
              <a:t>Individuare relazioni </a:t>
            </a:r>
          </a:p>
          <a:p>
            <a:pPr algn="just"/>
            <a:r>
              <a:rPr lang="it-IT" dirty="0" smtClean="0"/>
              <a:t>Orientarsi nello spazio</a:t>
            </a:r>
          </a:p>
          <a:p>
            <a:pPr algn="just"/>
            <a:r>
              <a:rPr lang="it-IT" dirty="0" smtClean="0"/>
              <a:t>Esprimere </a:t>
            </a:r>
            <a:r>
              <a:rPr lang="it-IT" dirty="0"/>
              <a:t>in modo sufficientemente chiaro esperienze vissute nell’ambiente </a:t>
            </a:r>
          </a:p>
          <a:p>
            <a:pPr algn="just"/>
            <a:r>
              <a:rPr lang="it-IT" dirty="0"/>
              <a:t> Formulare semplici domande e dare semplici </a:t>
            </a:r>
            <a:r>
              <a:rPr lang="it-IT" dirty="0" smtClean="0"/>
              <a:t>risposte</a:t>
            </a:r>
          </a:p>
          <a:p>
            <a:pPr algn="just"/>
            <a:r>
              <a:rPr lang="it-IT" dirty="0" smtClean="0"/>
              <a:t>Orientarsi nelle prime generalizzazioni di presente, passato e futuro</a:t>
            </a:r>
          </a:p>
          <a:p>
            <a:pPr algn="just"/>
            <a:r>
              <a:rPr lang="it-IT" dirty="0"/>
              <a:t>. Riconoscere e distinguere suoni e rumori dell’ambiente </a:t>
            </a:r>
            <a:r>
              <a:rPr lang="it-IT" dirty="0" smtClean="0"/>
              <a:t>circostante</a:t>
            </a:r>
          </a:p>
          <a:p>
            <a:pPr algn="just"/>
            <a:r>
              <a:rPr lang="it-IT" dirty="0"/>
              <a:t>Comunicare, raccontare, esprimere opinioni ed emozioni utilizzando </a:t>
            </a:r>
            <a:r>
              <a:rPr lang="it-IT" dirty="0" smtClean="0"/>
              <a:t>diversi  </a:t>
            </a:r>
            <a:r>
              <a:rPr lang="it-IT" dirty="0"/>
              <a:t>linguaggi </a:t>
            </a:r>
            <a:endParaRPr lang="it-IT" dirty="0" smtClean="0"/>
          </a:p>
          <a:p>
            <a:pPr algn="just"/>
            <a:r>
              <a:rPr lang="it-IT" dirty="0"/>
              <a:t>Utilizzare i sensi per la conoscenza della realtà</a:t>
            </a:r>
            <a:endParaRPr lang="it-IT" dirty="0" smtClean="0"/>
          </a:p>
          <a:p>
            <a:endParaRPr lang="it-IT" dirty="0"/>
          </a:p>
          <a:p>
            <a:endParaRPr lang="it-IT" dirty="0" smtClean="0"/>
          </a:p>
          <a:p>
            <a:endParaRPr lang="it-IT" dirty="0"/>
          </a:p>
        </p:txBody>
      </p:sp>
    </p:spTree>
    <p:extLst>
      <p:ext uri="{BB962C8B-B14F-4D97-AF65-F5344CB8AC3E}">
        <p14:creationId xmlns:p14="http://schemas.microsoft.com/office/powerpoint/2010/main" val="45370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2343" y="5048250"/>
            <a:ext cx="7389851" cy="1356360"/>
          </a:xfrm>
        </p:spPr>
        <p:txBody>
          <a:bodyPr>
            <a:normAutofit/>
          </a:bodyPr>
          <a:lstStyle/>
          <a:p>
            <a:r>
              <a:rPr lang="it-IT" sz="1800" dirty="0" smtClean="0"/>
              <a:t>ESEMPIO DI MAPPA DI COMUNITA’ REALIZZATA IN UNA SCUOLA DELL’INFANZIA E PRIMARIA</a:t>
            </a:r>
            <a:endParaRPr lang="it-IT" sz="1800" dirty="0"/>
          </a:p>
        </p:txBody>
      </p:sp>
      <p:pic>
        <p:nvPicPr>
          <p:cNvPr id="2050" name="Picture 2" descr="http://www.comune.resia.ud.it/fileadmin/user_resia/piantina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82343" y="609600"/>
            <a:ext cx="6059121"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omune.resia.ud.it/fileadmin/user_resia/pianti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2194" y="609600"/>
            <a:ext cx="3743556" cy="545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016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000" u="sng" dirty="0" smtClean="0"/>
              <a:t>Dagli incontri laboratoriali sono emerse diverse considerazioni , frasi e commenti di esperienze vissute che possono essere utilizzate come spunto per eventuali percorsi e/o UDA da sviluppare:</a:t>
            </a:r>
            <a:br>
              <a:rPr lang="it-IT" sz="2000" u="sng" dirty="0" smtClean="0"/>
            </a:br>
            <a:endParaRPr lang="it-IT" sz="2000" u="sng" dirty="0"/>
          </a:p>
        </p:txBody>
      </p:sp>
      <p:sp>
        <p:nvSpPr>
          <p:cNvPr id="3" name="Segnaposto contenuto 2"/>
          <p:cNvSpPr>
            <a:spLocks noGrp="1"/>
          </p:cNvSpPr>
          <p:nvPr>
            <p:ph idx="1"/>
          </p:nvPr>
        </p:nvSpPr>
        <p:spPr>
          <a:xfrm>
            <a:off x="1145649" y="1832664"/>
            <a:ext cx="9872871" cy="4038600"/>
          </a:xfrm>
        </p:spPr>
        <p:txBody>
          <a:bodyPr>
            <a:normAutofit fontScale="70000" lnSpcReduction="20000"/>
          </a:bodyPr>
          <a:lstStyle/>
          <a:p>
            <a:pPr algn="just"/>
            <a:r>
              <a:rPr lang="it-IT" dirty="0" smtClean="0"/>
              <a:t>Studio e introduzione del concetto di Biodiversità attraverso la realizzazione di un orto/ giardino nella scuola: attraverso questa attività, molto in uso nelle Scuole dell’Infanzia, si lavora su tutte le varietà di esseri viventi che sono presenti nel nostro ambiente( dal mondo vegetale a quello animale)</a:t>
            </a:r>
          </a:p>
          <a:p>
            <a:pPr algn="just"/>
            <a:r>
              <a:rPr lang="it-IT" dirty="0" smtClean="0"/>
              <a:t>Attivare laboratori manipolativi per costruire casette per gli uccelli</a:t>
            </a:r>
          </a:p>
          <a:p>
            <a:pPr algn="just"/>
            <a:r>
              <a:rPr lang="it-IT" dirty="0" smtClean="0"/>
              <a:t> piantumazione di piante specifiche che servano agli insetti « buoni» </a:t>
            </a:r>
          </a:p>
          <a:p>
            <a:pPr algn="just"/>
            <a:r>
              <a:rPr lang="it-IT" dirty="0" smtClean="0"/>
              <a:t>Conoscere la differenza tra agricoltura sostenibile e utilizzo di pesticidi</a:t>
            </a:r>
          </a:p>
          <a:p>
            <a:pPr marL="45720" indent="0" algn="just">
              <a:buNone/>
            </a:pPr>
            <a:endParaRPr lang="it-IT" dirty="0" smtClean="0"/>
          </a:p>
          <a:p>
            <a:pPr algn="just"/>
            <a:r>
              <a:rPr lang="it-IT" dirty="0" smtClean="0"/>
              <a:t>Ritorno alla gentilezza: essenziale curare l’aspetto della gentilezza come atto dovuto verso tutti glie esseri viventi.</a:t>
            </a:r>
          </a:p>
          <a:p>
            <a:pPr algn="just"/>
            <a:r>
              <a:rPr lang="it-IT" dirty="0" smtClean="0"/>
              <a:t>Prendersi cura : pianificare attività e percorsi che prevedano il « prendersi cura» per vedere l’effetto che la cura. verso qualcosa, ha avuto.</a:t>
            </a:r>
          </a:p>
          <a:p>
            <a:pPr algn="just"/>
            <a:r>
              <a:rPr lang="it-IT" dirty="0" smtClean="0"/>
              <a:t>Mappa degli odori: il recupero dell’odorato è importante per riportare alla memoria eventi, situazioni legate agli affetti e al nostro ambiente.</a:t>
            </a:r>
          </a:p>
          <a:p>
            <a:pPr algn="just"/>
            <a:r>
              <a:rPr lang="it-IT" dirty="0" err="1" smtClean="0"/>
              <a:t>Flànerie</a:t>
            </a:r>
            <a:r>
              <a:rPr lang="it-IT" dirty="0" smtClean="0"/>
              <a:t>: passeggiate per il territorio con l’unico intento di osservare, apprezzare , curiosare senza una meta precisa. Questa attività potrebbe servire per indurre il bambino ad osservare e poi ricordare ciò che ha notato nel tragitto la docente avrà cura di annottare e realizzare cartelloni o </a:t>
            </a:r>
            <a:r>
              <a:rPr lang="it-IT" dirty="0" err="1" smtClean="0"/>
              <a:t>ceck</a:t>
            </a:r>
            <a:r>
              <a:rPr lang="it-IT" dirty="0" smtClean="0"/>
              <a:t> list ecc. o mappe.</a:t>
            </a:r>
          </a:p>
          <a:p>
            <a:pPr marL="45720" indent="0">
              <a:buNone/>
            </a:pPr>
            <a:endParaRPr lang="it-IT" dirty="0" smtClean="0"/>
          </a:p>
          <a:p>
            <a:pPr marL="45720" indent="0">
              <a:buNone/>
            </a:pPr>
            <a:endParaRPr lang="it-IT" dirty="0" smtClean="0"/>
          </a:p>
          <a:p>
            <a:pPr marL="45720" indent="0">
              <a:buNone/>
            </a:pPr>
            <a:endParaRPr lang="it-IT" dirty="0"/>
          </a:p>
        </p:txBody>
      </p:sp>
    </p:spTree>
    <p:extLst>
      <p:ext uri="{BB962C8B-B14F-4D97-AF65-F5344CB8AC3E}">
        <p14:creationId xmlns:p14="http://schemas.microsoft.com/office/powerpoint/2010/main" val="122973437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Base">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Base</Template>
  <TotalTime>351</TotalTime>
  <Words>1035</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11</vt:i4>
      </vt:variant>
    </vt:vector>
  </HeadingPairs>
  <TitlesOfParts>
    <vt:vector size="13" baseType="lpstr">
      <vt:lpstr>Corbel</vt:lpstr>
      <vt:lpstr>Base</vt:lpstr>
      <vt:lpstr>FORMAZIONE DOCENTI IN SERVIZIO  PNFD 2021/2022 I.C.»FALCONE E BORSELLINO» D.S. MONICA GABRIOLI DOCENTE REFERENTE  CIABATTONI PAOLA « EDUCAZIONE CIVICA E SOSTENIBILITA’ INFANZIA»</vt:lpstr>
      <vt:lpstr>SOSTENIBILITA’ </vt:lpstr>
      <vt:lpstr>Brevi cenni storici </vt:lpstr>
      <vt:lpstr>Presentazione standard di PowerPoint</vt:lpstr>
      <vt:lpstr>Presentazione standard di PowerPoint</vt:lpstr>
      <vt:lpstr>IDEE, SPUNTI E TRACCE PER ELABORARE PERCORSI NELLE SCUOLE DELL’INFANAZIA.</vt:lpstr>
      <vt:lpstr>Utilizzo di mappe di comunità</vt:lpstr>
      <vt:lpstr>ESEMPIO DI MAPPA DI COMUNITA’ REALIZZATA IN UNA SCUOLA DELL’INFANZIA E PRIMARIA</vt:lpstr>
      <vt:lpstr>Dagli incontri laboratoriali sono emerse diverse considerazioni , frasi e commenti di esperienze vissute che possono essere utilizzate come spunto per eventuali percorsi e/o UDA da sviluppare: </vt:lpstr>
      <vt:lpstr>In seguito a ricerche sui vari motori di ricerca si segnalano diverse piattaforme che potranno risultare utili per avviare e/o trovare spunti in merito alle argomentazioni trattate.</vt:lpstr>
      <vt:lpstr>Di seguito si lasciano link con bibliografia e materiale da visionare da utilizzare come spunti creativi proposti nel corso PNFD ( Gilberto Mosconi, Marco Giovagnoli, Barbara Borgi) ( si consiglia di copiare e incollare, i diversi link sul motore di ricerca)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pccasa</dc:creator>
  <cp:lastModifiedBy>Rosanna Licciardelli</cp:lastModifiedBy>
  <cp:revision>42</cp:revision>
  <dcterms:created xsi:type="dcterms:W3CDTF">2022-08-03T16:10:55Z</dcterms:created>
  <dcterms:modified xsi:type="dcterms:W3CDTF">2023-04-12T07:59:08Z</dcterms:modified>
</cp:coreProperties>
</file>